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2" r:id="rId3"/>
    <p:sldId id="259" r:id="rId4"/>
    <p:sldId id="263" r:id="rId5"/>
    <p:sldId id="268" r:id="rId6"/>
    <p:sldId id="272" r:id="rId7"/>
    <p:sldId id="269" r:id="rId8"/>
    <p:sldId id="260" r:id="rId9"/>
    <p:sldId id="257" r:id="rId10"/>
    <p:sldId id="264" r:id="rId11"/>
    <p:sldId id="265" r:id="rId12"/>
    <p:sldId id="266" r:id="rId13"/>
    <p:sldId id="270" r:id="rId14"/>
    <p:sldId id="271" r:id="rId15"/>
    <p:sldId id="27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529"/>
    <p:restoredTop sz="94701"/>
  </p:normalViewPr>
  <p:slideViewPr>
    <p:cSldViewPr>
      <p:cViewPr varScale="1">
        <p:scale>
          <a:sx n="58" d="100"/>
          <a:sy n="58" d="100"/>
        </p:scale>
        <p:origin x="1302" y="2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1/18/2017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r>
              <a:rPr lang="en-US" dirty="0" smtClean="0"/>
              <a:t>Lab rules</a:t>
            </a:r>
            <a:endParaRPr lang="en-US" dirty="0"/>
          </a:p>
        </p:txBody>
      </p:sp>
      <p:sp>
        <p:nvSpPr>
          <p:cNvPr id="3" name="Content Placeholder 2"/>
          <p:cNvSpPr>
            <a:spLocks noGrp="1"/>
          </p:cNvSpPr>
          <p:nvPr>
            <p:ph idx="1"/>
          </p:nvPr>
        </p:nvSpPr>
        <p:spPr>
          <a:xfrm>
            <a:off x="0" y="685800"/>
            <a:ext cx="9144000" cy="6172200"/>
          </a:xfrm>
        </p:spPr>
        <p:txBody>
          <a:bodyPr>
            <a:normAutofit/>
          </a:bodyPr>
          <a:lstStyle/>
          <a:p>
            <a:r>
              <a:rPr lang="en-US" dirty="0" smtClean="0"/>
              <a:t>Wear goggles and especially gloves</a:t>
            </a:r>
          </a:p>
          <a:p>
            <a:r>
              <a:rPr lang="en-US" dirty="0" smtClean="0"/>
              <a:t>Clean up benchtop and throw away your wastes (tissues</a:t>
            </a:r>
            <a:r>
              <a:rPr lang="en-US" dirty="0"/>
              <a:t>, paper towels, papers, </a:t>
            </a:r>
            <a:r>
              <a:rPr lang="en-US" dirty="0" smtClean="0"/>
              <a:t>etc.)</a:t>
            </a:r>
            <a:endParaRPr lang="en-US" dirty="0"/>
          </a:p>
          <a:p>
            <a:r>
              <a:rPr lang="en-US" dirty="0" smtClean="0"/>
              <a:t>Put chemicals back to cabinet in alphabetical order. Never </a:t>
            </a:r>
            <a:r>
              <a:rPr lang="en-US" dirty="0"/>
              <a:t>leave them on the </a:t>
            </a:r>
            <a:r>
              <a:rPr lang="en-US" dirty="0" smtClean="0"/>
              <a:t>desk</a:t>
            </a:r>
            <a:endParaRPr lang="en-US" dirty="0"/>
          </a:p>
          <a:p>
            <a:r>
              <a:rPr lang="en-US" dirty="0" smtClean="0"/>
              <a:t>Clean the balance and its surroundings using ethanol, in case of spill</a:t>
            </a:r>
          </a:p>
          <a:p>
            <a:r>
              <a:rPr lang="en-US" dirty="0" smtClean="0"/>
              <a:t>Clean the quartz tube, </a:t>
            </a:r>
            <a:r>
              <a:rPr lang="en-US" dirty="0" err="1" smtClean="0"/>
              <a:t>o-rings</a:t>
            </a:r>
            <a:r>
              <a:rPr lang="en-US" dirty="0" smtClean="0"/>
              <a:t>, shafts of FZ furnace after use. Apply some grease on the shaft after cleaning</a:t>
            </a:r>
          </a:p>
          <a:p>
            <a:r>
              <a:rPr lang="en-US" dirty="0" smtClean="0"/>
              <a:t>Label your samples in a sample box</a:t>
            </a:r>
          </a:p>
          <a:p>
            <a:endParaRPr lang="en-US" dirty="0"/>
          </a:p>
        </p:txBody>
      </p:sp>
    </p:spTree>
    <p:extLst>
      <p:ext uri="{BB962C8B-B14F-4D97-AF65-F5344CB8AC3E}">
        <p14:creationId xmlns:p14="http://schemas.microsoft.com/office/powerpoint/2010/main" val="38282612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671" y="3657600"/>
            <a:ext cx="8229600" cy="1143000"/>
          </a:xfrm>
        </p:spPr>
        <p:txBody>
          <a:bodyPr/>
          <a:lstStyle/>
          <a:p>
            <a:r>
              <a:rPr lang="en-US" dirty="0" smtClean="0"/>
              <a:t>Forming gas</a:t>
            </a:r>
            <a:endParaRPr lang="en-US" dirty="0"/>
          </a:p>
        </p:txBody>
      </p:sp>
      <p:sp>
        <p:nvSpPr>
          <p:cNvPr id="3" name="Content Placeholder 2"/>
          <p:cNvSpPr>
            <a:spLocks noGrp="1"/>
          </p:cNvSpPr>
          <p:nvPr>
            <p:ph idx="1"/>
          </p:nvPr>
        </p:nvSpPr>
        <p:spPr>
          <a:xfrm>
            <a:off x="533400" y="4658942"/>
            <a:ext cx="8229600" cy="1997350"/>
          </a:xfrm>
        </p:spPr>
        <p:txBody>
          <a:bodyPr>
            <a:noAutofit/>
          </a:bodyPr>
          <a:lstStyle/>
          <a:p>
            <a:r>
              <a:rPr lang="en-US" sz="3000" dirty="0" smtClean="0"/>
              <a:t>When using forming gas for the LFZ, do </a:t>
            </a:r>
            <a:r>
              <a:rPr lang="en-US" sz="3000" dirty="0" err="1" smtClean="0">
                <a:solidFill>
                  <a:srgbClr val="FF0000"/>
                </a:solidFill>
              </a:rPr>
              <a:t>Ar</a:t>
            </a:r>
            <a:r>
              <a:rPr lang="en-US" sz="3000" dirty="0" smtClean="0">
                <a:solidFill>
                  <a:srgbClr val="FF0000"/>
                </a:solidFill>
              </a:rPr>
              <a:t> flow </a:t>
            </a:r>
            <a:r>
              <a:rPr lang="en-US" sz="3000" dirty="0" smtClean="0"/>
              <a:t>first to flush the chamber. </a:t>
            </a:r>
          </a:p>
          <a:p>
            <a:r>
              <a:rPr lang="en-US" sz="3000" dirty="0" smtClean="0"/>
              <a:t>When using </a:t>
            </a:r>
            <a:r>
              <a:rPr lang="en-US" sz="3000" dirty="0"/>
              <a:t>forming gas </a:t>
            </a:r>
            <a:r>
              <a:rPr lang="en-US" sz="3000" dirty="0" smtClean="0"/>
              <a:t>for annealing, make sure the tube furnace is at RT.</a:t>
            </a:r>
            <a:endParaRPr lang="en-US" sz="3000" dirty="0"/>
          </a:p>
        </p:txBody>
      </p:sp>
      <p:sp>
        <p:nvSpPr>
          <p:cNvPr id="4" name="Title 1"/>
          <p:cNvSpPr txBox="1">
            <a:spLocks/>
          </p:cNvSpPr>
          <p:nvPr/>
        </p:nvSpPr>
        <p:spPr>
          <a:xfrm>
            <a:off x="228600" y="-1524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Gas flow</a:t>
            </a:r>
            <a:endParaRPr lang="en-US" dirty="0"/>
          </a:p>
        </p:txBody>
      </p:sp>
      <p:sp>
        <p:nvSpPr>
          <p:cNvPr id="6" name="Content Placeholder 2"/>
          <p:cNvSpPr txBox="1">
            <a:spLocks/>
          </p:cNvSpPr>
          <p:nvPr/>
        </p:nvSpPr>
        <p:spPr>
          <a:xfrm>
            <a:off x="533400" y="835495"/>
            <a:ext cx="8229600" cy="3050705"/>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Standard pressure for gas flow is 10 psi</a:t>
            </a:r>
          </a:p>
          <a:p>
            <a:r>
              <a:rPr lang="en-US" dirty="0" smtClean="0"/>
              <a:t>Check all the valves along the pipeline when you f</a:t>
            </a:r>
            <a:r>
              <a:rPr lang="en-US" altLang="zh-CN" dirty="0" smtClean="0"/>
              <a:t>ind</a:t>
            </a:r>
            <a:r>
              <a:rPr lang="en-US" dirty="0" smtClean="0"/>
              <a:t> there is no bubbles, and also make sure the rubber stopper is sealed tight.</a:t>
            </a:r>
            <a:r>
              <a:rPr lang="zh-CN" altLang="en-US" dirty="0" smtClean="0"/>
              <a:t> </a:t>
            </a:r>
            <a:r>
              <a:rPr lang="en-US" altLang="zh-CN" dirty="0" smtClean="0"/>
              <a:t>Use</a:t>
            </a:r>
            <a:r>
              <a:rPr lang="zh-CN" altLang="en-US" dirty="0" smtClean="0"/>
              <a:t> </a:t>
            </a:r>
            <a:r>
              <a:rPr lang="en-US" altLang="zh-CN" dirty="0" smtClean="0"/>
              <a:t>leakage</a:t>
            </a:r>
            <a:r>
              <a:rPr lang="zh-CN" altLang="en-US" dirty="0" smtClean="0"/>
              <a:t> </a:t>
            </a:r>
            <a:r>
              <a:rPr lang="en-US" altLang="zh-CN" dirty="0" smtClean="0"/>
              <a:t>detecting</a:t>
            </a:r>
            <a:r>
              <a:rPr lang="zh-CN" altLang="en-US" dirty="0" smtClean="0"/>
              <a:t> </a:t>
            </a:r>
            <a:r>
              <a:rPr lang="en-US" altLang="zh-CN" dirty="0" smtClean="0"/>
              <a:t>fluid</a:t>
            </a:r>
            <a:r>
              <a:rPr lang="zh-CN" altLang="en-US" dirty="0" smtClean="0"/>
              <a:t> </a:t>
            </a:r>
            <a:r>
              <a:rPr lang="en-US" altLang="zh-CN" dirty="0" smtClean="0"/>
              <a:t>to</a:t>
            </a:r>
            <a:r>
              <a:rPr lang="zh-CN" altLang="en-US" dirty="0" smtClean="0"/>
              <a:t> </a:t>
            </a:r>
            <a:r>
              <a:rPr lang="en-US" altLang="zh-CN" dirty="0" smtClean="0"/>
              <a:t>check</a:t>
            </a:r>
            <a:r>
              <a:rPr lang="zh-CN" altLang="en-US" dirty="0" smtClean="0"/>
              <a:t> </a:t>
            </a:r>
            <a:r>
              <a:rPr lang="en-US" altLang="zh-CN" dirty="0" smtClean="0"/>
              <a:t>all</a:t>
            </a:r>
            <a:r>
              <a:rPr lang="zh-CN" altLang="en-US" dirty="0" smtClean="0"/>
              <a:t> </a:t>
            </a:r>
            <a:r>
              <a:rPr lang="en-US" altLang="zh-CN" dirty="0" smtClean="0"/>
              <a:t>the</a:t>
            </a:r>
            <a:r>
              <a:rPr lang="zh-CN" altLang="en-US" dirty="0" smtClean="0"/>
              <a:t> </a:t>
            </a:r>
            <a:r>
              <a:rPr lang="en-US" altLang="zh-CN" dirty="0" smtClean="0"/>
              <a:t>connections.</a:t>
            </a:r>
            <a:endParaRPr lang="en-US" dirty="0" smtClean="0"/>
          </a:p>
          <a:p>
            <a:r>
              <a:rPr lang="en-US" altLang="zh-CN" dirty="0" smtClean="0"/>
              <a:t>Adjust</a:t>
            </a:r>
            <a:r>
              <a:rPr lang="zh-CN" altLang="en-US" dirty="0" smtClean="0"/>
              <a:t> </a:t>
            </a:r>
            <a:r>
              <a:rPr lang="en-US" altLang="zh-CN" dirty="0" smtClean="0"/>
              <a:t>the</a:t>
            </a:r>
            <a:r>
              <a:rPr lang="zh-CN" altLang="en-US" dirty="0" smtClean="0"/>
              <a:t> </a:t>
            </a:r>
            <a:r>
              <a:rPr lang="en-US" altLang="zh-CN" dirty="0" smtClean="0"/>
              <a:t>flow</a:t>
            </a:r>
            <a:r>
              <a:rPr lang="zh-CN" altLang="en-US" dirty="0" smtClean="0"/>
              <a:t> </a:t>
            </a:r>
            <a:r>
              <a:rPr lang="en-US" altLang="zh-CN" dirty="0" smtClean="0"/>
              <a:t>valve</a:t>
            </a:r>
            <a:r>
              <a:rPr lang="zh-CN" altLang="en-US" dirty="0" smtClean="0"/>
              <a:t> </a:t>
            </a:r>
            <a:r>
              <a:rPr lang="en-US" altLang="zh-CN" dirty="0" smtClean="0"/>
              <a:t>to</a:t>
            </a:r>
            <a:r>
              <a:rPr lang="zh-CN" altLang="en-US" dirty="0" smtClean="0"/>
              <a:t> </a:t>
            </a:r>
            <a:r>
              <a:rPr lang="en-US" altLang="zh-CN" dirty="0" smtClean="0"/>
              <a:t>make</a:t>
            </a:r>
            <a:r>
              <a:rPr lang="zh-CN" altLang="en-US" dirty="0" smtClean="0"/>
              <a:t> </a:t>
            </a:r>
            <a:r>
              <a:rPr lang="en-US" altLang="zh-CN" dirty="0" smtClean="0"/>
              <a:t>it</a:t>
            </a:r>
            <a:r>
              <a:rPr lang="zh-CN" altLang="en-US" dirty="0" smtClean="0"/>
              <a:t> </a:t>
            </a:r>
            <a:r>
              <a:rPr lang="en-US" altLang="zh-CN" dirty="0" smtClean="0"/>
              <a:t>1</a:t>
            </a:r>
            <a:r>
              <a:rPr lang="zh-CN" altLang="en-US" dirty="0" smtClean="0"/>
              <a:t> </a:t>
            </a:r>
            <a:r>
              <a:rPr lang="en-US" altLang="zh-CN" dirty="0" smtClean="0"/>
              <a:t>bubble</a:t>
            </a:r>
            <a:r>
              <a:rPr lang="zh-CN" altLang="en-US" dirty="0" smtClean="0"/>
              <a:t> </a:t>
            </a:r>
            <a:r>
              <a:rPr lang="en-US" altLang="zh-CN" dirty="0" smtClean="0"/>
              <a:t>per</a:t>
            </a:r>
            <a:r>
              <a:rPr lang="zh-CN" altLang="en-US" dirty="0" smtClean="0"/>
              <a:t> </a:t>
            </a:r>
            <a:r>
              <a:rPr lang="en-US" altLang="zh-CN" dirty="0" smtClean="0"/>
              <a:t>second.</a:t>
            </a:r>
            <a:r>
              <a:rPr lang="zh-CN" altLang="en-US" dirty="0" smtClean="0"/>
              <a:t> </a:t>
            </a:r>
            <a:r>
              <a:rPr lang="en-US" altLang="zh-CN" dirty="0" smtClean="0"/>
              <a:t>Watch</a:t>
            </a:r>
            <a:r>
              <a:rPr lang="zh-CN" altLang="en-US" dirty="0" smtClean="0"/>
              <a:t> </a:t>
            </a:r>
            <a:r>
              <a:rPr lang="en-US" altLang="zh-CN" dirty="0" smtClean="0"/>
              <a:t>the</a:t>
            </a:r>
            <a:r>
              <a:rPr lang="zh-CN" altLang="en-US" dirty="0" smtClean="0"/>
              <a:t> </a:t>
            </a:r>
            <a:r>
              <a:rPr lang="en-US" altLang="zh-CN" dirty="0" smtClean="0"/>
              <a:t>flow</a:t>
            </a:r>
            <a:r>
              <a:rPr lang="zh-CN" altLang="en-US" dirty="0" smtClean="0"/>
              <a:t> </a:t>
            </a:r>
            <a:r>
              <a:rPr lang="en-US" altLang="zh-CN" dirty="0" smtClean="0"/>
              <a:t>at</a:t>
            </a:r>
            <a:r>
              <a:rPr lang="zh-CN" altLang="en-US" dirty="0" smtClean="0"/>
              <a:t> </a:t>
            </a:r>
            <a:r>
              <a:rPr lang="en-US" altLang="zh-CN" dirty="0" smtClean="0"/>
              <a:t>RT</a:t>
            </a:r>
            <a:r>
              <a:rPr lang="zh-CN" altLang="en-US" dirty="0" smtClean="0"/>
              <a:t> </a:t>
            </a:r>
            <a:r>
              <a:rPr lang="en-US" altLang="zh-CN" dirty="0" smtClean="0"/>
              <a:t>as</a:t>
            </a:r>
            <a:r>
              <a:rPr lang="zh-CN" altLang="en-US" dirty="0" smtClean="0"/>
              <a:t> </a:t>
            </a:r>
            <a:r>
              <a:rPr lang="en-US" altLang="zh-CN" dirty="0" smtClean="0"/>
              <a:t>well</a:t>
            </a:r>
            <a:r>
              <a:rPr lang="zh-CN" altLang="en-US" dirty="0" smtClean="0"/>
              <a:t> </a:t>
            </a:r>
            <a:r>
              <a:rPr lang="en-US" altLang="zh-CN" dirty="0" smtClean="0"/>
              <a:t>as</a:t>
            </a:r>
            <a:r>
              <a:rPr lang="zh-CN" altLang="en-US" dirty="0" smtClean="0"/>
              <a:t> </a:t>
            </a:r>
            <a:r>
              <a:rPr lang="en-US" altLang="zh-CN" dirty="0" smtClean="0">
                <a:solidFill>
                  <a:srgbClr val="FF0000"/>
                </a:solidFill>
              </a:rPr>
              <a:t>high</a:t>
            </a:r>
            <a:r>
              <a:rPr lang="zh-CN" altLang="en-US" dirty="0" smtClean="0">
                <a:solidFill>
                  <a:srgbClr val="FF0000"/>
                </a:solidFill>
              </a:rPr>
              <a:t> </a:t>
            </a:r>
            <a:r>
              <a:rPr lang="en-US" altLang="zh-CN" dirty="0" smtClean="0">
                <a:solidFill>
                  <a:srgbClr val="FF0000"/>
                </a:solidFill>
              </a:rPr>
              <a:t>T</a:t>
            </a:r>
            <a:r>
              <a:rPr lang="en-US" altLang="zh-CN" dirty="0" smtClean="0"/>
              <a:t>.</a:t>
            </a:r>
            <a:endParaRPr lang="en-US" dirty="0"/>
          </a:p>
        </p:txBody>
      </p:sp>
    </p:spTree>
    <p:extLst>
      <p:ext uri="{BB962C8B-B14F-4D97-AF65-F5344CB8AC3E}">
        <p14:creationId xmlns:p14="http://schemas.microsoft.com/office/powerpoint/2010/main" val="19665425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Oxygen</a:t>
            </a:r>
            <a:r>
              <a:rPr lang="zh-CN" altLang="en-US" dirty="0" smtClean="0"/>
              <a:t> </a:t>
            </a:r>
            <a:r>
              <a:rPr lang="en-US" altLang="zh-CN" dirty="0" smtClean="0"/>
              <a:t>annealing</a:t>
            </a:r>
            <a:r>
              <a:rPr lang="zh-CN" altLang="en-US" dirty="0" smtClean="0"/>
              <a:t> </a:t>
            </a:r>
            <a:r>
              <a:rPr lang="en-US" altLang="zh-CN" dirty="0" smtClean="0"/>
              <a:t>furnace</a:t>
            </a:r>
            <a:endParaRPr lang="en-US" dirty="0"/>
          </a:p>
        </p:txBody>
      </p:sp>
      <p:sp>
        <p:nvSpPr>
          <p:cNvPr id="3" name="Content Placeholder 2"/>
          <p:cNvSpPr>
            <a:spLocks noGrp="1"/>
          </p:cNvSpPr>
          <p:nvPr>
            <p:ph idx="1"/>
          </p:nvPr>
        </p:nvSpPr>
        <p:spPr>
          <a:xfrm>
            <a:off x="457200" y="1600200"/>
            <a:ext cx="8229600" cy="4876800"/>
          </a:xfrm>
        </p:spPr>
        <p:txBody>
          <a:bodyPr>
            <a:normAutofit fontScale="92500" lnSpcReduction="10000"/>
          </a:bodyPr>
          <a:lstStyle/>
          <a:p>
            <a:r>
              <a:rPr lang="en-US" altLang="zh-CN" dirty="0" smtClean="0"/>
              <a:t>Be</a:t>
            </a:r>
            <a:r>
              <a:rPr lang="zh-CN" altLang="en-US" dirty="0" smtClean="0"/>
              <a:t> </a:t>
            </a:r>
            <a:r>
              <a:rPr lang="en-US" altLang="zh-CN" dirty="0" smtClean="0"/>
              <a:t>super</a:t>
            </a:r>
            <a:r>
              <a:rPr lang="zh-CN" altLang="en-US" dirty="0" smtClean="0"/>
              <a:t> </a:t>
            </a:r>
            <a:r>
              <a:rPr lang="en-US" altLang="zh-CN" dirty="0" smtClean="0"/>
              <a:t>careful</a:t>
            </a:r>
            <a:r>
              <a:rPr lang="zh-CN" altLang="en-US" dirty="0" smtClean="0"/>
              <a:t> </a:t>
            </a:r>
            <a:r>
              <a:rPr lang="en-US" altLang="zh-CN" dirty="0" smtClean="0"/>
              <a:t>when</a:t>
            </a:r>
            <a:r>
              <a:rPr lang="zh-CN" altLang="en-US" dirty="0" smtClean="0"/>
              <a:t> </a:t>
            </a:r>
            <a:r>
              <a:rPr lang="en-US" altLang="zh-CN" dirty="0" smtClean="0"/>
              <a:t>using</a:t>
            </a:r>
            <a:r>
              <a:rPr lang="zh-CN" altLang="en-US" dirty="0" smtClean="0"/>
              <a:t> </a:t>
            </a:r>
            <a:r>
              <a:rPr lang="en-US" altLang="zh-CN" dirty="0" smtClean="0"/>
              <a:t>this</a:t>
            </a:r>
            <a:r>
              <a:rPr lang="zh-CN" altLang="en-US" dirty="0" smtClean="0"/>
              <a:t> </a:t>
            </a:r>
            <a:r>
              <a:rPr lang="en-US" altLang="zh-CN" dirty="0" smtClean="0"/>
              <a:t>unique</a:t>
            </a:r>
            <a:r>
              <a:rPr lang="zh-CN" altLang="en-US" dirty="0" smtClean="0"/>
              <a:t> </a:t>
            </a:r>
            <a:r>
              <a:rPr lang="en-US" altLang="zh-CN" dirty="0" smtClean="0"/>
              <a:t>high</a:t>
            </a:r>
            <a:r>
              <a:rPr lang="zh-CN" altLang="en-US" dirty="0" smtClean="0"/>
              <a:t> </a:t>
            </a:r>
            <a:r>
              <a:rPr lang="en-US" altLang="zh-CN" dirty="0" smtClean="0"/>
              <a:t>pressure</a:t>
            </a:r>
            <a:r>
              <a:rPr lang="zh-CN" altLang="en-US" dirty="0" smtClean="0"/>
              <a:t> </a:t>
            </a:r>
            <a:r>
              <a:rPr lang="en-US" altLang="zh-CN" dirty="0" smtClean="0"/>
              <a:t>oxygen</a:t>
            </a:r>
            <a:r>
              <a:rPr lang="zh-CN" altLang="en-US" dirty="0" smtClean="0"/>
              <a:t> </a:t>
            </a:r>
            <a:r>
              <a:rPr lang="en-US" altLang="zh-CN" dirty="0" smtClean="0"/>
              <a:t>annealing</a:t>
            </a:r>
            <a:r>
              <a:rPr lang="zh-CN" altLang="en-US" dirty="0" smtClean="0"/>
              <a:t> </a:t>
            </a:r>
            <a:r>
              <a:rPr lang="en-US" altLang="zh-CN" dirty="0" smtClean="0"/>
              <a:t>furnace</a:t>
            </a:r>
          </a:p>
          <a:p>
            <a:r>
              <a:rPr lang="en-US" altLang="zh-CN" dirty="0" smtClean="0"/>
              <a:t>Because</a:t>
            </a:r>
            <a:r>
              <a:rPr lang="zh-CN" altLang="en-US" dirty="0" smtClean="0"/>
              <a:t> </a:t>
            </a:r>
            <a:r>
              <a:rPr lang="en-US" altLang="zh-CN" dirty="0" smtClean="0"/>
              <a:t>this</a:t>
            </a:r>
            <a:r>
              <a:rPr lang="zh-CN" altLang="en-US" dirty="0" smtClean="0"/>
              <a:t> </a:t>
            </a:r>
            <a:r>
              <a:rPr lang="en-US" altLang="zh-CN" dirty="0" smtClean="0"/>
              <a:t>cylinder</a:t>
            </a:r>
            <a:r>
              <a:rPr lang="zh-CN" altLang="en-US" dirty="0" smtClean="0"/>
              <a:t> </a:t>
            </a:r>
            <a:r>
              <a:rPr lang="en-US" altLang="zh-CN" dirty="0" smtClean="0"/>
              <a:t>is</a:t>
            </a:r>
            <a:r>
              <a:rPr lang="zh-CN" altLang="en-US" dirty="0" smtClean="0"/>
              <a:t> </a:t>
            </a:r>
            <a:r>
              <a:rPr lang="en-US" altLang="zh-CN" dirty="0" smtClean="0"/>
              <a:t>also</a:t>
            </a:r>
            <a:r>
              <a:rPr lang="zh-CN" altLang="en-US" dirty="0" smtClean="0"/>
              <a:t> </a:t>
            </a:r>
            <a:r>
              <a:rPr lang="en-US" altLang="zh-CN" dirty="0" smtClean="0"/>
              <a:t>connected</a:t>
            </a:r>
            <a:r>
              <a:rPr lang="zh-CN" altLang="en-US" dirty="0" smtClean="0"/>
              <a:t> </a:t>
            </a:r>
            <a:r>
              <a:rPr lang="en-US" altLang="zh-CN" dirty="0" smtClean="0"/>
              <a:t>to</a:t>
            </a:r>
            <a:r>
              <a:rPr lang="zh-CN" altLang="en-US" dirty="0" smtClean="0"/>
              <a:t> </a:t>
            </a:r>
            <a:r>
              <a:rPr lang="en-US" altLang="zh-CN" dirty="0" smtClean="0"/>
              <a:t>the</a:t>
            </a:r>
            <a:r>
              <a:rPr lang="zh-CN" altLang="en-US" dirty="0" smtClean="0"/>
              <a:t> </a:t>
            </a:r>
            <a:r>
              <a:rPr lang="en-US" altLang="zh-CN" dirty="0" smtClean="0"/>
              <a:t>L-FZ,</a:t>
            </a:r>
            <a:r>
              <a:rPr lang="zh-CN" altLang="en-US" dirty="0" smtClean="0"/>
              <a:t> </a:t>
            </a:r>
            <a:r>
              <a:rPr lang="en-US" altLang="zh-CN" dirty="0" smtClean="0"/>
              <a:t>make</a:t>
            </a:r>
            <a:r>
              <a:rPr lang="zh-CN" altLang="en-US" dirty="0" smtClean="0"/>
              <a:t> </a:t>
            </a:r>
            <a:r>
              <a:rPr lang="en-US" altLang="zh-CN" dirty="0" smtClean="0"/>
              <a:t>sure</a:t>
            </a:r>
            <a:r>
              <a:rPr lang="zh-CN" altLang="en-US" dirty="0" smtClean="0"/>
              <a:t> </a:t>
            </a:r>
            <a:r>
              <a:rPr lang="en-US" altLang="zh-CN" dirty="0" smtClean="0"/>
              <a:t>the</a:t>
            </a:r>
            <a:r>
              <a:rPr lang="zh-CN" altLang="en-US" dirty="0" smtClean="0"/>
              <a:t> </a:t>
            </a:r>
            <a:r>
              <a:rPr lang="en-US" altLang="zh-CN" dirty="0" smtClean="0"/>
              <a:t>valve</a:t>
            </a:r>
            <a:r>
              <a:rPr lang="zh-CN" altLang="en-US" dirty="0" smtClean="0"/>
              <a:t> </a:t>
            </a:r>
            <a:r>
              <a:rPr lang="en-US" altLang="zh-CN" dirty="0" smtClean="0"/>
              <a:t>to</a:t>
            </a:r>
            <a:r>
              <a:rPr lang="zh-CN" altLang="en-US" dirty="0" smtClean="0"/>
              <a:t> </a:t>
            </a:r>
            <a:r>
              <a:rPr lang="en-US" altLang="zh-CN" dirty="0" smtClean="0"/>
              <a:t>the</a:t>
            </a:r>
            <a:r>
              <a:rPr lang="zh-CN" altLang="en-US" dirty="0" smtClean="0"/>
              <a:t> </a:t>
            </a:r>
            <a:r>
              <a:rPr lang="en-US" altLang="zh-CN" dirty="0" smtClean="0"/>
              <a:t>L-FZ</a:t>
            </a:r>
            <a:r>
              <a:rPr lang="zh-CN" altLang="en-US" dirty="0" smtClean="0"/>
              <a:t> </a:t>
            </a:r>
            <a:r>
              <a:rPr lang="en-US" altLang="zh-CN" dirty="0" smtClean="0"/>
              <a:t>is</a:t>
            </a:r>
            <a:r>
              <a:rPr lang="zh-CN" altLang="en-US" dirty="0" smtClean="0"/>
              <a:t> </a:t>
            </a:r>
            <a:r>
              <a:rPr lang="en-US" altLang="zh-CN" dirty="0" smtClean="0"/>
              <a:t>closed</a:t>
            </a:r>
            <a:r>
              <a:rPr lang="zh-CN" altLang="en-US" dirty="0" smtClean="0"/>
              <a:t> </a:t>
            </a:r>
            <a:r>
              <a:rPr lang="en-US" altLang="zh-CN" dirty="0" smtClean="0"/>
              <a:t>before</a:t>
            </a:r>
            <a:r>
              <a:rPr lang="zh-CN" altLang="en-US" dirty="0" smtClean="0"/>
              <a:t> </a:t>
            </a:r>
            <a:r>
              <a:rPr lang="en-US" altLang="zh-CN" dirty="0" smtClean="0"/>
              <a:t>apply</a:t>
            </a:r>
            <a:r>
              <a:rPr lang="zh-CN" altLang="en-US" dirty="0" smtClean="0"/>
              <a:t> </a:t>
            </a:r>
            <a:r>
              <a:rPr lang="en-US" altLang="zh-CN" dirty="0" smtClean="0"/>
              <a:t>HP</a:t>
            </a:r>
            <a:r>
              <a:rPr lang="zh-CN" altLang="en-US" dirty="0" smtClean="0"/>
              <a:t> </a:t>
            </a:r>
            <a:r>
              <a:rPr lang="en-US" altLang="zh-CN" dirty="0" smtClean="0"/>
              <a:t>O2</a:t>
            </a:r>
            <a:r>
              <a:rPr lang="zh-CN" altLang="en-US" dirty="0"/>
              <a:t> </a:t>
            </a:r>
            <a:r>
              <a:rPr lang="en-US" altLang="zh-CN" dirty="0" smtClean="0"/>
              <a:t>into</a:t>
            </a:r>
            <a:r>
              <a:rPr lang="zh-CN" altLang="en-US" dirty="0" smtClean="0"/>
              <a:t> </a:t>
            </a:r>
            <a:r>
              <a:rPr lang="en-US" altLang="zh-CN" dirty="0" smtClean="0"/>
              <a:t>the</a:t>
            </a:r>
            <a:r>
              <a:rPr lang="zh-CN" altLang="en-US" dirty="0" smtClean="0"/>
              <a:t> </a:t>
            </a:r>
            <a:r>
              <a:rPr lang="en-US" altLang="zh-CN" dirty="0" smtClean="0"/>
              <a:t>chamber</a:t>
            </a:r>
          </a:p>
          <a:p>
            <a:r>
              <a:rPr lang="en-US" altLang="zh-CN" dirty="0" smtClean="0"/>
              <a:t>Do</a:t>
            </a:r>
            <a:r>
              <a:rPr lang="zh-CN" altLang="en-US" dirty="0" smtClean="0"/>
              <a:t> </a:t>
            </a:r>
            <a:r>
              <a:rPr lang="en-US" altLang="zh-CN" dirty="0" smtClean="0"/>
              <a:t>flushing</a:t>
            </a:r>
            <a:r>
              <a:rPr lang="zh-CN" altLang="en-US" dirty="0" smtClean="0"/>
              <a:t> </a:t>
            </a:r>
            <a:r>
              <a:rPr lang="en-US" altLang="zh-CN" dirty="0" smtClean="0"/>
              <a:t>at</a:t>
            </a:r>
            <a:r>
              <a:rPr lang="zh-CN" altLang="en-US" dirty="0"/>
              <a:t> </a:t>
            </a:r>
            <a:r>
              <a:rPr lang="en-US" altLang="zh-CN" dirty="0" smtClean="0"/>
              <a:t>~15</a:t>
            </a:r>
            <a:r>
              <a:rPr lang="zh-CN" altLang="en-US" dirty="0" smtClean="0"/>
              <a:t> </a:t>
            </a:r>
            <a:r>
              <a:rPr lang="en-US" altLang="zh-CN" dirty="0" smtClean="0"/>
              <a:t>bar</a:t>
            </a:r>
            <a:r>
              <a:rPr lang="zh-CN" altLang="en-US" dirty="0" smtClean="0"/>
              <a:t> </a:t>
            </a:r>
            <a:r>
              <a:rPr lang="en-US" altLang="zh-CN" dirty="0" smtClean="0"/>
              <a:t>3~4</a:t>
            </a:r>
            <a:r>
              <a:rPr lang="zh-CN" altLang="en-US" dirty="0" smtClean="0"/>
              <a:t> </a:t>
            </a:r>
            <a:r>
              <a:rPr lang="en-US" altLang="zh-CN" dirty="0" smtClean="0"/>
              <a:t>times</a:t>
            </a:r>
          </a:p>
          <a:p>
            <a:r>
              <a:rPr lang="en-US" altLang="zh-CN" dirty="0" smtClean="0"/>
              <a:t>Do</a:t>
            </a:r>
            <a:r>
              <a:rPr lang="zh-CN" altLang="en-US" dirty="0" smtClean="0"/>
              <a:t> </a:t>
            </a:r>
            <a:r>
              <a:rPr lang="en-US" altLang="zh-CN" dirty="0" smtClean="0"/>
              <a:t>not</a:t>
            </a:r>
            <a:r>
              <a:rPr lang="zh-CN" altLang="en-US" dirty="0" smtClean="0"/>
              <a:t> </a:t>
            </a:r>
            <a:r>
              <a:rPr lang="en-US" altLang="zh-CN" dirty="0" smtClean="0"/>
              <a:t>over</a:t>
            </a:r>
            <a:r>
              <a:rPr lang="zh-CN" altLang="en-US" dirty="0" smtClean="0"/>
              <a:t> </a:t>
            </a:r>
            <a:r>
              <a:rPr lang="en-US" altLang="zh-CN" dirty="0" smtClean="0"/>
              <a:t>tighten</a:t>
            </a:r>
            <a:r>
              <a:rPr lang="zh-CN" altLang="en-US" dirty="0" smtClean="0"/>
              <a:t> </a:t>
            </a:r>
            <a:r>
              <a:rPr lang="en-US" altLang="zh-CN" dirty="0" smtClean="0"/>
              <a:t>the</a:t>
            </a:r>
            <a:r>
              <a:rPr lang="zh-CN" altLang="en-US" dirty="0" smtClean="0"/>
              <a:t> </a:t>
            </a:r>
            <a:r>
              <a:rPr lang="en-US" altLang="zh-CN" dirty="0" smtClean="0"/>
              <a:t>valves</a:t>
            </a:r>
          </a:p>
          <a:p>
            <a:r>
              <a:rPr lang="en-US" altLang="zh-CN" dirty="0"/>
              <a:t>Close</a:t>
            </a:r>
            <a:r>
              <a:rPr lang="zh-CN" altLang="en-US" dirty="0"/>
              <a:t> </a:t>
            </a:r>
            <a:r>
              <a:rPr lang="en-US" altLang="zh-CN" dirty="0"/>
              <a:t>the</a:t>
            </a:r>
            <a:r>
              <a:rPr lang="zh-CN" altLang="en-US" dirty="0"/>
              <a:t> </a:t>
            </a:r>
            <a:r>
              <a:rPr lang="en-US" altLang="zh-CN" dirty="0"/>
              <a:t>plastic</a:t>
            </a:r>
            <a:r>
              <a:rPr lang="zh-CN" altLang="en-US" dirty="0"/>
              <a:t> </a:t>
            </a:r>
            <a:r>
              <a:rPr lang="en-US" altLang="zh-CN" dirty="0" smtClean="0"/>
              <a:t>shield</a:t>
            </a:r>
          </a:p>
          <a:p>
            <a:r>
              <a:rPr lang="en-US" altLang="zh-CN" dirty="0" smtClean="0"/>
              <a:t>Do</a:t>
            </a:r>
            <a:r>
              <a:rPr lang="zh-CN" altLang="en-US" dirty="0" smtClean="0"/>
              <a:t> </a:t>
            </a:r>
            <a:r>
              <a:rPr lang="en-US" altLang="zh-CN" dirty="0" smtClean="0"/>
              <a:t>not</a:t>
            </a:r>
            <a:r>
              <a:rPr lang="zh-CN" altLang="en-US" dirty="0" smtClean="0"/>
              <a:t> </a:t>
            </a:r>
            <a:r>
              <a:rPr lang="en-US" altLang="zh-CN" dirty="0" smtClean="0"/>
              <a:t>stay</a:t>
            </a:r>
            <a:r>
              <a:rPr lang="zh-CN" altLang="en-US" dirty="0" smtClean="0"/>
              <a:t> </a:t>
            </a:r>
            <a:r>
              <a:rPr lang="en-US" altLang="zh-CN" dirty="0" smtClean="0"/>
              <a:t>above</a:t>
            </a:r>
            <a:r>
              <a:rPr lang="zh-CN" altLang="en-US" dirty="0" smtClean="0"/>
              <a:t> </a:t>
            </a:r>
            <a:r>
              <a:rPr lang="en-US" altLang="zh-CN" dirty="0" smtClean="0"/>
              <a:t>900</a:t>
            </a:r>
            <a:r>
              <a:rPr lang="zh-CN" altLang="en-US" dirty="0" smtClean="0"/>
              <a:t> </a:t>
            </a:r>
            <a:r>
              <a:rPr lang="en-US" altLang="zh-CN" dirty="0" smtClean="0"/>
              <a:t>C</a:t>
            </a:r>
            <a:r>
              <a:rPr lang="zh-CN" altLang="en-US" dirty="0" smtClean="0"/>
              <a:t> </a:t>
            </a:r>
            <a:r>
              <a:rPr lang="en-US" altLang="zh-CN" dirty="0" smtClean="0"/>
              <a:t>for</a:t>
            </a:r>
            <a:r>
              <a:rPr lang="zh-CN" altLang="en-US" dirty="0" smtClean="0"/>
              <a:t> </a:t>
            </a:r>
            <a:r>
              <a:rPr lang="en-US" altLang="zh-CN" dirty="0" smtClean="0"/>
              <a:t>long</a:t>
            </a:r>
            <a:r>
              <a:rPr lang="zh-CN" altLang="en-US" dirty="0" smtClean="0"/>
              <a:t> </a:t>
            </a:r>
            <a:r>
              <a:rPr lang="en-US" altLang="zh-CN" dirty="0" smtClean="0"/>
              <a:t>time</a:t>
            </a:r>
          </a:p>
          <a:p>
            <a:r>
              <a:rPr lang="en-US" altLang="zh-CN" dirty="0" smtClean="0"/>
              <a:t>Write</a:t>
            </a:r>
            <a:r>
              <a:rPr lang="zh-CN" altLang="en-US" dirty="0" smtClean="0"/>
              <a:t> </a:t>
            </a:r>
            <a:r>
              <a:rPr lang="en-US" altLang="zh-CN" dirty="0" smtClean="0"/>
              <a:t>down</a:t>
            </a:r>
            <a:r>
              <a:rPr lang="zh-CN" altLang="en-US" dirty="0" smtClean="0"/>
              <a:t> </a:t>
            </a:r>
            <a:r>
              <a:rPr lang="en-US" altLang="zh-CN" dirty="0" smtClean="0"/>
              <a:t>the</a:t>
            </a:r>
            <a:r>
              <a:rPr lang="zh-CN" altLang="en-US" dirty="0" smtClean="0"/>
              <a:t> </a:t>
            </a:r>
            <a:r>
              <a:rPr lang="en-US" altLang="zh-CN" dirty="0" smtClean="0"/>
              <a:t>sequence</a:t>
            </a:r>
            <a:r>
              <a:rPr lang="zh-CN" altLang="en-US" dirty="0" smtClean="0"/>
              <a:t> </a:t>
            </a:r>
            <a:r>
              <a:rPr lang="en-US" altLang="zh-CN" dirty="0" smtClean="0"/>
              <a:t>in the</a:t>
            </a:r>
            <a:r>
              <a:rPr lang="zh-CN" altLang="en-US" dirty="0"/>
              <a:t> </a:t>
            </a:r>
            <a:r>
              <a:rPr lang="en-US" altLang="zh-CN" dirty="0" smtClean="0"/>
              <a:t>log</a:t>
            </a:r>
            <a:r>
              <a:rPr lang="zh-CN" altLang="en-US" dirty="0" smtClean="0"/>
              <a:t> </a:t>
            </a:r>
            <a:r>
              <a:rPr lang="en-US" altLang="zh-CN" dirty="0" smtClean="0"/>
              <a:t>book</a:t>
            </a:r>
            <a:endParaRPr lang="en-US" dirty="0"/>
          </a:p>
        </p:txBody>
      </p:sp>
    </p:spTree>
    <p:extLst>
      <p:ext uri="{BB962C8B-B14F-4D97-AF65-F5344CB8AC3E}">
        <p14:creationId xmlns:p14="http://schemas.microsoft.com/office/powerpoint/2010/main" val="19071424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4788" y="-13447"/>
            <a:ext cx="8229600" cy="1143000"/>
          </a:xfrm>
        </p:spPr>
        <p:txBody>
          <a:bodyPr/>
          <a:lstStyle/>
          <a:p>
            <a:r>
              <a:rPr lang="en-US" altLang="zh-CN" dirty="0" smtClean="0"/>
              <a:t>Using</a:t>
            </a:r>
            <a:r>
              <a:rPr lang="zh-CN" altLang="en-US" dirty="0" smtClean="0"/>
              <a:t> </a:t>
            </a:r>
            <a:r>
              <a:rPr lang="en-US" altLang="zh-CN" dirty="0" smtClean="0"/>
              <a:t>HP</a:t>
            </a:r>
            <a:r>
              <a:rPr lang="zh-CN" altLang="en-US" dirty="0" smtClean="0"/>
              <a:t> </a:t>
            </a:r>
            <a:r>
              <a:rPr lang="en-US" altLang="zh-CN" dirty="0" smtClean="0"/>
              <a:t>gas</a:t>
            </a:r>
            <a:r>
              <a:rPr lang="zh-CN" altLang="en-US" dirty="0" smtClean="0"/>
              <a:t> </a:t>
            </a:r>
            <a:r>
              <a:rPr lang="en-US" altLang="zh-CN" dirty="0" smtClean="0"/>
              <a:t>for</a:t>
            </a:r>
            <a:r>
              <a:rPr lang="zh-CN" altLang="en-US" dirty="0" smtClean="0"/>
              <a:t> </a:t>
            </a:r>
            <a:r>
              <a:rPr lang="en-US" altLang="zh-CN" dirty="0" smtClean="0"/>
              <a:t>FZ</a:t>
            </a:r>
            <a:endParaRPr lang="en-US" dirty="0"/>
          </a:p>
        </p:txBody>
      </p:sp>
      <p:sp>
        <p:nvSpPr>
          <p:cNvPr id="3" name="Content Placeholder 2"/>
          <p:cNvSpPr>
            <a:spLocks noGrp="1"/>
          </p:cNvSpPr>
          <p:nvPr>
            <p:ph idx="1"/>
          </p:nvPr>
        </p:nvSpPr>
        <p:spPr>
          <a:xfrm>
            <a:off x="434788" y="914400"/>
            <a:ext cx="8229600" cy="4800600"/>
          </a:xfrm>
        </p:spPr>
        <p:txBody>
          <a:bodyPr>
            <a:normAutofit/>
          </a:bodyPr>
          <a:lstStyle/>
          <a:p>
            <a:r>
              <a:rPr lang="en-US" altLang="zh-CN" dirty="0" smtClean="0"/>
              <a:t>Make</a:t>
            </a:r>
            <a:r>
              <a:rPr lang="zh-CN" altLang="en-US" dirty="0" smtClean="0"/>
              <a:t> </a:t>
            </a:r>
            <a:r>
              <a:rPr lang="en-US" altLang="zh-CN" dirty="0" smtClean="0"/>
              <a:t>sure</a:t>
            </a:r>
            <a:r>
              <a:rPr lang="zh-CN" altLang="en-US" dirty="0" smtClean="0"/>
              <a:t> </a:t>
            </a:r>
            <a:r>
              <a:rPr lang="en-US" altLang="zh-CN" dirty="0" smtClean="0"/>
              <a:t>the</a:t>
            </a:r>
            <a:r>
              <a:rPr lang="zh-CN" altLang="en-US" dirty="0" smtClean="0"/>
              <a:t> </a:t>
            </a:r>
            <a:r>
              <a:rPr lang="en-US" altLang="zh-CN" dirty="0" smtClean="0"/>
              <a:t>lower</a:t>
            </a:r>
            <a:r>
              <a:rPr lang="zh-CN" altLang="en-US" dirty="0" smtClean="0"/>
              <a:t> </a:t>
            </a:r>
            <a:r>
              <a:rPr lang="en-US" altLang="zh-CN" dirty="0" smtClean="0"/>
              <a:t>and</a:t>
            </a:r>
            <a:r>
              <a:rPr lang="zh-CN" altLang="en-US" dirty="0" smtClean="0"/>
              <a:t> </a:t>
            </a:r>
            <a:r>
              <a:rPr lang="en-US" altLang="zh-CN" dirty="0" smtClean="0"/>
              <a:t>upper</a:t>
            </a:r>
            <a:r>
              <a:rPr lang="zh-CN" altLang="en-US" dirty="0" smtClean="0"/>
              <a:t> </a:t>
            </a:r>
            <a:r>
              <a:rPr lang="en-US" altLang="zh-CN" dirty="0" smtClean="0"/>
              <a:t>shafts</a:t>
            </a:r>
            <a:r>
              <a:rPr lang="zh-CN" altLang="en-US" dirty="0" smtClean="0"/>
              <a:t> </a:t>
            </a:r>
            <a:r>
              <a:rPr lang="en-US" altLang="zh-CN" dirty="0" smtClean="0"/>
              <a:t>are</a:t>
            </a:r>
            <a:r>
              <a:rPr lang="zh-CN" altLang="en-US" dirty="0" smtClean="0"/>
              <a:t> </a:t>
            </a:r>
            <a:r>
              <a:rPr lang="en-US" altLang="zh-CN" dirty="0" smtClean="0"/>
              <a:t>tighten</a:t>
            </a:r>
            <a:r>
              <a:rPr lang="zh-CN" altLang="en-US" dirty="0" smtClean="0"/>
              <a:t> </a:t>
            </a:r>
            <a:r>
              <a:rPr lang="en-US" altLang="zh-CN" dirty="0" smtClean="0"/>
              <a:t>before</a:t>
            </a:r>
            <a:r>
              <a:rPr lang="zh-CN" altLang="en-US" dirty="0" smtClean="0"/>
              <a:t> </a:t>
            </a:r>
            <a:r>
              <a:rPr lang="en-US" altLang="zh-CN" dirty="0" smtClean="0"/>
              <a:t>applying</a:t>
            </a:r>
            <a:r>
              <a:rPr lang="zh-CN" altLang="en-US" dirty="0" smtClean="0"/>
              <a:t> </a:t>
            </a:r>
            <a:r>
              <a:rPr lang="en-US" altLang="zh-CN" dirty="0" smtClean="0"/>
              <a:t>HP</a:t>
            </a:r>
            <a:r>
              <a:rPr lang="zh-CN" altLang="en-US" dirty="0" smtClean="0"/>
              <a:t> </a:t>
            </a:r>
            <a:r>
              <a:rPr lang="en-US" altLang="zh-CN" dirty="0" smtClean="0"/>
              <a:t>gas,</a:t>
            </a:r>
            <a:r>
              <a:rPr lang="zh-CN" altLang="en-US" dirty="0" smtClean="0"/>
              <a:t> </a:t>
            </a:r>
            <a:r>
              <a:rPr lang="en-US" altLang="zh-CN" dirty="0" smtClean="0"/>
              <a:t>also</a:t>
            </a:r>
            <a:r>
              <a:rPr lang="zh-CN" altLang="en-US" dirty="0" smtClean="0"/>
              <a:t> </a:t>
            </a:r>
            <a:r>
              <a:rPr lang="en-US" altLang="zh-CN" dirty="0" smtClean="0"/>
              <a:t>tighten</a:t>
            </a:r>
            <a:r>
              <a:rPr lang="zh-CN" altLang="en-US" dirty="0" smtClean="0"/>
              <a:t> </a:t>
            </a:r>
            <a:r>
              <a:rPr lang="en-US" altLang="zh-CN" dirty="0" smtClean="0"/>
              <a:t>all</a:t>
            </a:r>
            <a:r>
              <a:rPr lang="zh-CN" altLang="en-US" dirty="0" smtClean="0"/>
              <a:t> </a:t>
            </a:r>
            <a:r>
              <a:rPr lang="en-US" altLang="zh-CN" dirty="0" smtClean="0"/>
              <a:t>the</a:t>
            </a:r>
            <a:r>
              <a:rPr lang="zh-CN" altLang="en-US" dirty="0" smtClean="0"/>
              <a:t> </a:t>
            </a:r>
            <a:r>
              <a:rPr lang="en-US" altLang="zh-CN" dirty="0" smtClean="0"/>
              <a:t>O-rings</a:t>
            </a:r>
            <a:r>
              <a:rPr lang="zh-CN" altLang="en-US" dirty="0" smtClean="0"/>
              <a:t> </a:t>
            </a:r>
            <a:r>
              <a:rPr lang="en-US" altLang="zh-CN" dirty="0" smtClean="0"/>
              <a:t>and</a:t>
            </a:r>
            <a:r>
              <a:rPr lang="zh-CN" altLang="en-US" dirty="0" smtClean="0"/>
              <a:t> </a:t>
            </a:r>
            <a:r>
              <a:rPr lang="en-US" altLang="zh-CN" dirty="0" smtClean="0"/>
              <a:t>screws</a:t>
            </a:r>
          </a:p>
          <a:p>
            <a:r>
              <a:rPr lang="en-US" altLang="zh-CN" dirty="0" smtClean="0"/>
              <a:t>Release</a:t>
            </a:r>
            <a:r>
              <a:rPr lang="zh-CN" altLang="en-US" dirty="0" smtClean="0"/>
              <a:t> </a:t>
            </a:r>
            <a:r>
              <a:rPr lang="en-US" altLang="zh-CN" dirty="0" smtClean="0"/>
              <a:t>the</a:t>
            </a:r>
            <a:r>
              <a:rPr lang="zh-CN" altLang="en-US" dirty="0" smtClean="0"/>
              <a:t> </a:t>
            </a:r>
            <a:r>
              <a:rPr lang="en-US" altLang="zh-CN" dirty="0" smtClean="0"/>
              <a:t>pressure</a:t>
            </a:r>
            <a:r>
              <a:rPr lang="zh-CN" altLang="en-US" dirty="0" smtClean="0"/>
              <a:t> </a:t>
            </a:r>
            <a:r>
              <a:rPr lang="en-US" altLang="zh-CN" dirty="0" smtClean="0"/>
              <a:t>completely</a:t>
            </a:r>
            <a:r>
              <a:rPr lang="zh-CN" altLang="en-US" dirty="0" smtClean="0"/>
              <a:t> </a:t>
            </a:r>
            <a:r>
              <a:rPr lang="en-US" altLang="zh-CN" dirty="0" smtClean="0"/>
              <a:t>before</a:t>
            </a:r>
            <a:r>
              <a:rPr lang="zh-CN" altLang="en-US" dirty="0" smtClean="0"/>
              <a:t> </a:t>
            </a:r>
            <a:r>
              <a:rPr lang="en-US" altLang="zh-CN" dirty="0" smtClean="0"/>
              <a:t>loose</a:t>
            </a:r>
            <a:r>
              <a:rPr lang="zh-CN" altLang="en-US" dirty="0" smtClean="0"/>
              <a:t> </a:t>
            </a:r>
            <a:r>
              <a:rPr lang="en-US" altLang="zh-CN" dirty="0" smtClean="0"/>
              <a:t>any</a:t>
            </a:r>
            <a:r>
              <a:rPr lang="zh-CN" altLang="en-US" dirty="0" smtClean="0"/>
              <a:t> </a:t>
            </a:r>
            <a:r>
              <a:rPr lang="en-US" altLang="zh-CN" dirty="0" smtClean="0"/>
              <a:t>of</a:t>
            </a:r>
            <a:r>
              <a:rPr lang="zh-CN" altLang="en-US" dirty="0" smtClean="0"/>
              <a:t> </a:t>
            </a:r>
            <a:r>
              <a:rPr lang="en-US" altLang="zh-CN" dirty="0" smtClean="0"/>
              <a:t>screws</a:t>
            </a:r>
          </a:p>
          <a:p>
            <a:r>
              <a:rPr lang="en-US" altLang="zh-CN" dirty="0" smtClean="0"/>
              <a:t>Monitor</a:t>
            </a:r>
            <a:r>
              <a:rPr lang="zh-CN" altLang="en-US" dirty="0" smtClean="0"/>
              <a:t> </a:t>
            </a:r>
            <a:r>
              <a:rPr lang="en-US" altLang="zh-CN" dirty="0" smtClean="0"/>
              <a:t>the</a:t>
            </a:r>
            <a:r>
              <a:rPr lang="zh-CN" altLang="en-US" dirty="0" smtClean="0"/>
              <a:t> </a:t>
            </a:r>
            <a:r>
              <a:rPr lang="en-US" altLang="zh-CN" dirty="0" smtClean="0"/>
              <a:t>pressure</a:t>
            </a:r>
            <a:r>
              <a:rPr lang="zh-CN" altLang="en-US" dirty="0" smtClean="0"/>
              <a:t> </a:t>
            </a:r>
            <a:r>
              <a:rPr lang="en-US" altLang="zh-CN" dirty="0" smtClean="0"/>
              <a:t>gauge</a:t>
            </a:r>
            <a:r>
              <a:rPr lang="zh-CN" altLang="en-US" dirty="0" smtClean="0"/>
              <a:t> </a:t>
            </a:r>
            <a:r>
              <a:rPr lang="en-US" altLang="zh-CN" dirty="0" smtClean="0"/>
              <a:t>all</a:t>
            </a:r>
            <a:r>
              <a:rPr lang="zh-CN" altLang="en-US" dirty="0" smtClean="0"/>
              <a:t> </a:t>
            </a:r>
            <a:r>
              <a:rPr lang="en-US" altLang="zh-CN" dirty="0" smtClean="0"/>
              <a:t>the</a:t>
            </a:r>
            <a:r>
              <a:rPr lang="zh-CN" altLang="en-US" dirty="0" smtClean="0"/>
              <a:t> </a:t>
            </a:r>
            <a:r>
              <a:rPr lang="en-US" altLang="zh-CN" dirty="0" smtClean="0"/>
              <a:t>time</a:t>
            </a:r>
          </a:p>
          <a:p>
            <a:r>
              <a:rPr lang="en-US" altLang="zh-CN" dirty="0" smtClean="0"/>
              <a:t>In</a:t>
            </a:r>
            <a:r>
              <a:rPr lang="zh-CN" altLang="en-US" dirty="0"/>
              <a:t> </a:t>
            </a:r>
            <a:r>
              <a:rPr lang="en-US" altLang="zh-CN" dirty="0" smtClean="0"/>
              <a:t>the</a:t>
            </a:r>
            <a:r>
              <a:rPr lang="zh-CN" altLang="en-US" dirty="0" smtClean="0"/>
              <a:t> </a:t>
            </a:r>
            <a:r>
              <a:rPr lang="en-US" altLang="zh-CN" dirty="0" smtClean="0"/>
              <a:t>case</a:t>
            </a:r>
            <a:r>
              <a:rPr lang="zh-CN" altLang="en-US" dirty="0" smtClean="0"/>
              <a:t> </a:t>
            </a:r>
            <a:r>
              <a:rPr lang="en-US" altLang="zh-CN" dirty="0" smtClean="0"/>
              <a:t>of</a:t>
            </a:r>
            <a:r>
              <a:rPr lang="zh-CN" altLang="en-US" dirty="0" smtClean="0"/>
              <a:t> </a:t>
            </a:r>
            <a:r>
              <a:rPr lang="en-US" altLang="zh-CN" dirty="0" smtClean="0"/>
              <a:t>severe</a:t>
            </a:r>
            <a:r>
              <a:rPr lang="zh-CN" altLang="en-US" dirty="0" smtClean="0"/>
              <a:t> </a:t>
            </a:r>
            <a:r>
              <a:rPr lang="en-US" altLang="zh-CN" dirty="0" smtClean="0"/>
              <a:t>evaporation,</a:t>
            </a:r>
            <a:r>
              <a:rPr lang="zh-CN" altLang="en-US" dirty="0" smtClean="0"/>
              <a:t> </a:t>
            </a:r>
            <a:r>
              <a:rPr lang="en-US" altLang="zh-CN" dirty="0" smtClean="0"/>
              <a:t>remove</a:t>
            </a:r>
            <a:r>
              <a:rPr lang="zh-CN" altLang="en-US" dirty="0" smtClean="0"/>
              <a:t> </a:t>
            </a:r>
            <a:r>
              <a:rPr lang="en-US" altLang="zh-CN" dirty="0" smtClean="0"/>
              <a:t>and</a:t>
            </a:r>
            <a:r>
              <a:rPr lang="zh-CN" altLang="en-US" dirty="0" smtClean="0"/>
              <a:t> </a:t>
            </a:r>
            <a:r>
              <a:rPr lang="en-US" altLang="zh-CN" dirty="0" smtClean="0"/>
              <a:t>clean</a:t>
            </a:r>
            <a:r>
              <a:rPr lang="zh-CN" altLang="en-US" dirty="0" smtClean="0"/>
              <a:t> </a:t>
            </a:r>
            <a:r>
              <a:rPr lang="en-US" altLang="zh-CN" dirty="0" smtClean="0"/>
              <a:t>the</a:t>
            </a:r>
            <a:r>
              <a:rPr lang="zh-CN" altLang="en-US" dirty="0" smtClean="0"/>
              <a:t> </a:t>
            </a:r>
            <a:r>
              <a:rPr lang="en-US" altLang="zh-CN" dirty="0" smtClean="0"/>
              <a:t>pipeline</a:t>
            </a:r>
            <a:r>
              <a:rPr lang="zh-CN" altLang="en-US" dirty="0" smtClean="0"/>
              <a:t> </a:t>
            </a:r>
            <a:r>
              <a:rPr lang="en-US" altLang="zh-CN" dirty="0" smtClean="0"/>
              <a:t>and</a:t>
            </a:r>
            <a:r>
              <a:rPr lang="zh-CN" altLang="en-US" dirty="0" smtClean="0"/>
              <a:t> </a:t>
            </a:r>
            <a:r>
              <a:rPr lang="en-US" altLang="zh-CN" dirty="0" smtClean="0"/>
              <a:t>filter</a:t>
            </a:r>
            <a:r>
              <a:rPr lang="zh-CN" altLang="en-US" dirty="0" smtClean="0"/>
              <a:t> </a:t>
            </a:r>
            <a:r>
              <a:rPr lang="en-US" altLang="zh-CN" dirty="0" smtClean="0"/>
              <a:t>after</a:t>
            </a:r>
            <a:r>
              <a:rPr lang="zh-CN" altLang="en-US" dirty="0" smtClean="0"/>
              <a:t> </a:t>
            </a:r>
            <a:r>
              <a:rPr lang="en-US" altLang="zh-CN" dirty="0" smtClean="0"/>
              <a:t>the</a:t>
            </a:r>
            <a:r>
              <a:rPr lang="zh-CN" altLang="en-US" dirty="0" smtClean="0"/>
              <a:t> </a:t>
            </a:r>
            <a:r>
              <a:rPr lang="en-US" altLang="zh-CN" dirty="0" smtClean="0"/>
              <a:t>growth</a:t>
            </a:r>
          </a:p>
        </p:txBody>
      </p:sp>
    </p:spTree>
    <p:extLst>
      <p:ext uri="{BB962C8B-B14F-4D97-AF65-F5344CB8AC3E}">
        <p14:creationId xmlns:p14="http://schemas.microsoft.com/office/powerpoint/2010/main" val="22420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Contamination of chemicals</a:t>
            </a:r>
            <a:endParaRPr lang="en-US" dirty="0"/>
          </a:p>
        </p:txBody>
      </p:sp>
      <p:sp>
        <p:nvSpPr>
          <p:cNvPr id="3" name="Content Placeholder 2"/>
          <p:cNvSpPr>
            <a:spLocks noGrp="1"/>
          </p:cNvSpPr>
          <p:nvPr>
            <p:ph idx="1"/>
          </p:nvPr>
        </p:nvSpPr>
        <p:spPr>
          <a:xfrm>
            <a:off x="0" y="1066800"/>
            <a:ext cx="9144000" cy="5791200"/>
          </a:xfrm>
        </p:spPr>
        <p:txBody>
          <a:bodyPr>
            <a:normAutofit fontScale="77500" lnSpcReduction="20000"/>
          </a:bodyPr>
          <a:lstStyle/>
          <a:p>
            <a:r>
              <a:rPr lang="en-US" dirty="0" smtClean="0"/>
              <a:t>Chemicals are expensive, especially high purity ones</a:t>
            </a:r>
          </a:p>
          <a:p>
            <a:r>
              <a:rPr lang="en-US" dirty="0" smtClean="0"/>
              <a:t>High purity 5N can be easily screw up by even dusts on bottle lid</a:t>
            </a:r>
          </a:p>
          <a:p>
            <a:r>
              <a:rPr lang="en-US" dirty="0" smtClean="0"/>
              <a:t>Do not flip lid over the bottle after opening, move the lid to the side and then flip, place the lid upside down on other surface. Reverse the process to close the bottle</a:t>
            </a:r>
          </a:p>
          <a:p>
            <a:r>
              <a:rPr lang="en-US" dirty="0" smtClean="0"/>
              <a:t>Use clean A4 paper to make a clean working surface when doing sample grinding in mortar</a:t>
            </a:r>
          </a:p>
          <a:p>
            <a:r>
              <a:rPr lang="en-US" dirty="0" smtClean="0"/>
              <a:t> After pressing the pellet, scrape off the side surface that changed color with razor blade. That’s probably leftover material from previous use of press die</a:t>
            </a:r>
            <a:endParaRPr lang="en-US" dirty="0"/>
          </a:p>
          <a:p>
            <a:r>
              <a:rPr lang="en-US" dirty="0">
                <a:solidFill>
                  <a:srgbClr val="FF0000"/>
                </a:solidFill>
              </a:rPr>
              <a:t>Highest purity of chemicals that we can purchase is five nines (10 ppm impurities), so  the samples that we synthesize have often &gt;100 ppm impurities. A good fraction of the impurities (about 1/4) is Fe oxides. These Fe impurities (often come from pressure die) can be detrimental to various magnetic measurements, so one have to be super-careful not to spread Fe oxide powders anywhere (such as working benches) in the lab</a:t>
            </a:r>
            <a:r>
              <a:rPr lang="en-US" dirty="0"/>
              <a:t>.</a:t>
            </a:r>
            <a:endParaRPr lang="en-US" dirty="0" smtClean="0"/>
          </a:p>
        </p:txBody>
      </p:sp>
    </p:spTree>
    <p:extLst>
      <p:ext uri="{BB962C8B-B14F-4D97-AF65-F5344CB8AC3E}">
        <p14:creationId xmlns:p14="http://schemas.microsoft.com/office/powerpoint/2010/main" val="24059106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Standard lab goods</a:t>
            </a:r>
            <a:endParaRPr lang="en-US" dirty="0"/>
          </a:p>
        </p:txBody>
      </p:sp>
      <p:sp>
        <p:nvSpPr>
          <p:cNvPr id="3" name="Content Placeholder 2"/>
          <p:cNvSpPr>
            <a:spLocks noGrp="1"/>
          </p:cNvSpPr>
          <p:nvPr>
            <p:ph idx="1"/>
          </p:nvPr>
        </p:nvSpPr>
        <p:spPr>
          <a:xfrm>
            <a:off x="0" y="990600"/>
            <a:ext cx="8991600" cy="5135563"/>
          </a:xfrm>
        </p:spPr>
        <p:txBody>
          <a:bodyPr/>
          <a:lstStyle/>
          <a:p>
            <a:r>
              <a:rPr lang="en-US" dirty="0"/>
              <a:t>J-B Weld 50132 </a:t>
            </a:r>
            <a:r>
              <a:rPr lang="en-US" dirty="0" err="1"/>
              <a:t>PlasticWeld</a:t>
            </a:r>
            <a:r>
              <a:rPr lang="en-US" dirty="0"/>
              <a:t> Quick-Setting Epoxy Syringe - Dries Off-White - 25 ml, Strength 4400 PSI</a:t>
            </a:r>
          </a:p>
        </p:txBody>
      </p:sp>
    </p:spTree>
    <p:extLst>
      <p:ext uri="{BB962C8B-B14F-4D97-AF65-F5344CB8AC3E}">
        <p14:creationId xmlns:p14="http://schemas.microsoft.com/office/powerpoint/2010/main" val="6152754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Reference book</a:t>
            </a:r>
            <a:endParaRPr lang="en-US" dirty="0"/>
          </a:p>
        </p:txBody>
      </p:sp>
      <p:sp>
        <p:nvSpPr>
          <p:cNvPr id="3" name="Content Placeholder 2"/>
          <p:cNvSpPr>
            <a:spLocks noGrp="1"/>
          </p:cNvSpPr>
          <p:nvPr>
            <p:ph idx="1"/>
          </p:nvPr>
        </p:nvSpPr>
        <p:spPr/>
        <p:txBody>
          <a:bodyPr/>
          <a:lstStyle/>
          <a:p>
            <a:r>
              <a:rPr lang="en-US" dirty="0" smtClean="0"/>
              <a:t>Always </a:t>
            </a:r>
            <a:r>
              <a:rPr lang="en-US" dirty="0"/>
              <a:t>check the toxicity of new chemicals in the </a:t>
            </a:r>
            <a:r>
              <a:rPr lang="en-US" dirty="0"/>
              <a:t>“Hawley's condensed chemical </a:t>
            </a:r>
            <a:r>
              <a:rPr lang="en-US" dirty="0" smtClean="0"/>
              <a:t>dictionary”</a:t>
            </a:r>
            <a:endParaRPr lang="en-US" dirty="0"/>
          </a:p>
          <a:p>
            <a:endParaRPr lang="en-US" dirty="0"/>
          </a:p>
        </p:txBody>
      </p:sp>
    </p:spTree>
    <p:extLst>
      <p:ext uri="{BB962C8B-B14F-4D97-AF65-F5344CB8AC3E}">
        <p14:creationId xmlns:p14="http://schemas.microsoft.com/office/powerpoint/2010/main" val="2197696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r>
              <a:rPr lang="en-US" dirty="0" smtClean="0"/>
              <a:t>Lab rules</a:t>
            </a:r>
            <a:endParaRPr lang="en-US" dirty="0"/>
          </a:p>
        </p:txBody>
      </p:sp>
      <p:sp>
        <p:nvSpPr>
          <p:cNvPr id="3" name="Content Placeholder 2"/>
          <p:cNvSpPr>
            <a:spLocks noGrp="1"/>
          </p:cNvSpPr>
          <p:nvPr>
            <p:ph idx="1"/>
          </p:nvPr>
        </p:nvSpPr>
        <p:spPr>
          <a:xfrm>
            <a:off x="0" y="685800"/>
            <a:ext cx="9144000" cy="6172200"/>
          </a:xfrm>
        </p:spPr>
        <p:txBody>
          <a:bodyPr>
            <a:normAutofit/>
          </a:bodyPr>
          <a:lstStyle/>
          <a:p>
            <a:r>
              <a:rPr lang="en-US" dirty="0" smtClean="0"/>
              <a:t>Turn off x-ray power, close the chilled water valve on the ceiling</a:t>
            </a:r>
          </a:p>
          <a:p>
            <a:r>
              <a:rPr lang="en-US" dirty="0" smtClean="0"/>
              <a:t>Put broken quartz/glass, heating elements, crucibles into hazardous waste bucket</a:t>
            </a:r>
          </a:p>
          <a:p>
            <a:r>
              <a:rPr lang="en-US" dirty="0" smtClean="0"/>
              <a:t>Pour waste acid into waste acid bottle in the hood and transfer it to the plastic container when it’s full</a:t>
            </a:r>
          </a:p>
          <a:p>
            <a:r>
              <a:rPr lang="en-US" dirty="0" smtClean="0"/>
              <a:t>Close oxygen and butane valves after done with quartz </a:t>
            </a:r>
            <a:r>
              <a:rPr lang="en-US" dirty="0" err="1" smtClean="0"/>
              <a:t>sealing.Close</a:t>
            </a:r>
            <a:r>
              <a:rPr lang="en-US" dirty="0" smtClean="0"/>
              <a:t> the valve on oxygen cylinder</a:t>
            </a:r>
          </a:p>
          <a:p>
            <a:r>
              <a:rPr lang="en-US" dirty="0" smtClean="0"/>
              <a:t>Empty the water tank of the tile cutter and also the one for diamond blade saw</a:t>
            </a:r>
            <a:endParaRPr lang="en-US" dirty="0"/>
          </a:p>
        </p:txBody>
      </p:sp>
    </p:spTree>
    <p:extLst>
      <p:ext uri="{BB962C8B-B14F-4D97-AF65-F5344CB8AC3E}">
        <p14:creationId xmlns:p14="http://schemas.microsoft.com/office/powerpoint/2010/main" val="3815049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r>
              <a:rPr lang="en-US" dirty="0" smtClean="0"/>
              <a:t>Lab rules</a:t>
            </a:r>
            <a:endParaRPr lang="en-US" dirty="0"/>
          </a:p>
        </p:txBody>
      </p:sp>
      <p:sp>
        <p:nvSpPr>
          <p:cNvPr id="3" name="Content Placeholder 2"/>
          <p:cNvSpPr>
            <a:spLocks noGrp="1"/>
          </p:cNvSpPr>
          <p:nvPr>
            <p:ph idx="1"/>
          </p:nvPr>
        </p:nvSpPr>
        <p:spPr>
          <a:xfrm>
            <a:off x="-25400" y="685800"/>
            <a:ext cx="9144000" cy="6172200"/>
          </a:xfrm>
        </p:spPr>
        <p:txBody>
          <a:bodyPr>
            <a:normAutofit/>
          </a:bodyPr>
          <a:lstStyle/>
          <a:p>
            <a:r>
              <a:rPr lang="en-US" dirty="0" smtClean="0"/>
              <a:t>Soak used </a:t>
            </a:r>
            <a:r>
              <a:rPr lang="en-US" dirty="0"/>
              <a:t>mortar and pestle </a:t>
            </a:r>
            <a:r>
              <a:rPr lang="en-US" dirty="0" smtClean="0"/>
              <a:t>using HNO3:H2O = 1:1 inside the hood overnight. Dry them and leave them under the polishing table</a:t>
            </a:r>
          </a:p>
          <a:p>
            <a:r>
              <a:rPr lang="en-US" dirty="0" smtClean="0"/>
              <a:t>Clean the area in front of the furnaces, do not leave your sample there</a:t>
            </a:r>
            <a:endParaRPr lang="en-US" dirty="0"/>
          </a:p>
          <a:p>
            <a:r>
              <a:rPr lang="en-US" dirty="0" smtClean="0"/>
              <a:t>Clean the press dies after use. In case of sticky materials, use abrasive scrubber/sand paper to gently remove the material on the wall and rinse with ethanol.</a:t>
            </a:r>
          </a:p>
          <a:p>
            <a:r>
              <a:rPr lang="en-US" dirty="0" smtClean="0"/>
              <a:t>Put small pieces of press dies into </a:t>
            </a:r>
          </a:p>
          <a:p>
            <a:pPr marL="0" indent="0">
              <a:buNone/>
            </a:pPr>
            <a:r>
              <a:rPr lang="en-US" dirty="0" smtClean="0"/>
              <a:t>    plastic container</a:t>
            </a:r>
          </a:p>
          <a:p>
            <a:endParaRPr lang="en-US" dirty="0"/>
          </a:p>
        </p:txBody>
      </p:sp>
      <p:grpSp>
        <p:nvGrpSpPr>
          <p:cNvPr id="5" name="Group 4"/>
          <p:cNvGrpSpPr/>
          <p:nvPr/>
        </p:nvGrpSpPr>
        <p:grpSpPr>
          <a:xfrm>
            <a:off x="6629400" y="4615722"/>
            <a:ext cx="2654300" cy="2279009"/>
            <a:chOff x="3778250" y="72661"/>
            <a:chExt cx="2654300" cy="2279009"/>
          </a:xfrm>
        </p:grpSpPr>
        <p:pic>
          <p:nvPicPr>
            <p:cNvPr id="1026" name="4677AC4F-4297-4204-89C8-9B1A404C5394" descr="555FB01C-E8D2-4C15-89D9-3FB7D81EA262@rutgers"/>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0652" t="3042" r="1735" b="5703"/>
            <a:stretch/>
          </p:blipFill>
          <p:spPr bwMode="auto">
            <a:xfrm>
              <a:off x="3962400" y="72661"/>
              <a:ext cx="2286000" cy="2248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3778250" y="1705339"/>
              <a:ext cx="2654300" cy="646331"/>
            </a:xfrm>
            <a:prstGeom prst="rect">
              <a:avLst/>
            </a:prstGeom>
            <a:noFill/>
          </p:spPr>
          <p:txBody>
            <a:bodyPr wrap="square" rtlCol="0">
              <a:spAutoFit/>
            </a:bodyPr>
            <a:lstStyle/>
            <a:p>
              <a:pPr algn="ctr"/>
              <a:r>
                <a:rPr lang="en-US" b="1" dirty="0" smtClean="0">
                  <a:solidFill>
                    <a:schemeClr val="bg1"/>
                  </a:solidFill>
                </a:rPr>
                <a:t>Example of poorly cleaned press die</a:t>
              </a:r>
              <a:endParaRPr lang="en-US" b="1" dirty="0">
                <a:solidFill>
                  <a:schemeClr val="bg1"/>
                </a:solidFill>
              </a:endParaRPr>
            </a:p>
          </p:txBody>
        </p:sp>
      </p:grpSp>
    </p:spTree>
    <p:extLst>
      <p:ext uri="{BB962C8B-B14F-4D97-AF65-F5344CB8AC3E}">
        <p14:creationId xmlns:p14="http://schemas.microsoft.com/office/powerpoint/2010/main" val="3899359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r>
              <a:rPr lang="en-US" dirty="0" smtClean="0"/>
              <a:t>Lab rules</a:t>
            </a:r>
            <a:endParaRPr lang="en-US" dirty="0"/>
          </a:p>
        </p:txBody>
      </p:sp>
      <p:sp>
        <p:nvSpPr>
          <p:cNvPr id="3" name="Content Placeholder 2"/>
          <p:cNvSpPr>
            <a:spLocks noGrp="1"/>
          </p:cNvSpPr>
          <p:nvPr>
            <p:ph idx="1"/>
          </p:nvPr>
        </p:nvSpPr>
        <p:spPr>
          <a:xfrm>
            <a:off x="-25400" y="685800"/>
            <a:ext cx="9144000" cy="6172200"/>
          </a:xfrm>
        </p:spPr>
        <p:txBody>
          <a:bodyPr>
            <a:normAutofit fontScale="77500" lnSpcReduction="20000"/>
          </a:bodyPr>
          <a:lstStyle/>
          <a:p>
            <a:r>
              <a:rPr lang="en-US" dirty="0" smtClean="0"/>
              <a:t>Heating rate of furnaces should be less than 200C/h. </a:t>
            </a:r>
            <a:r>
              <a:rPr lang="en-US" dirty="0" smtClean="0">
                <a:solidFill>
                  <a:srgbClr val="FF0000"/>
                </a:solidFill>
              </a:rPr>
              <a:t>But furnaces with Mo silicide heating elements can be heated much faster.</a:t>
            </a:r>
          </a:p>
          <a:p>
            <a:r>
              <a:rPr lang="en-US" altLang="zh-CN" dirty="0" smtClean="0">
                <a:solidFill>
                  <a:srgbClr val="00B0F0"/>
                </a:solidFill>
              </a:rPr>
              <a:t>Double</a:t>
            </a:r>
            <a:r>
              <a:rPr lang="zh-CN" altLang="en-US" dirty="0" smtClean="0">
                <a:solidFill>
                  <a:srgbClr val="00B0F0"/>
                </a:solidFill>
              </a:rPr>
              <a:t> </a:t>
            </a:r>
            <a:r>
              <a:rPr lang="en-US" altLang="zh-CN" dirty="0" smtClean="0">
                <a:solidFill>
                  <a:srgbClr val="00B0F0"/>
                </a:solidFill>
              </a:rPr>
              <a:t>check</a:t>
            </a:r>
            <a:r>
              <a:rPr lang="zh-CN" altLang="en-US" dirty="0" smtClean="0">
                <a:solidFill>
                  <a:srgbClr val="00B0F0"/>
                </a:solidFill>
              </a:rPr>
              <a:t> </a:t>
            </a:r>
            <a:r>
              <a:rPr lang="en-US" altLang="zh-CN" dirty="0" smtClean="0">
                <a:solidFill>
                  <a:srgbClr val="00B0F0"/>
                </a:solidFill>
              </a:rPr>
              <a:t>the</a:t>
            </a:r>
            <a:r>
              <a:rPr lang="zh-CN" altLang="en-US" dirty="0" smtClean="0">
                <a:solidFill>
                  <a:srgbClr val="00B0F0"/>
                </a:solidFill>
              </a:rPr>
              <a:t> </a:t>
            </a:r>
            <a:r>
              <a:rPr lang="en-US" altLang="zh-CN" dirty="0" smtClean="0">
                <a:solidFill>
                  <a:srgbClr val="00B0F0"/>
                </a:solidFill>
              </a:rPr>
              <a:t>program</a:t>
            </a:r>
            <a:r>
              <a:rPr lang="zh-CN" altLang="en-US" dirty="0" smtClean="0">
                <a:solidFill>
                  <a:srgbClr val="00B0F0"/>
                </a:solidFill>
              </a:rPr>
              <a:t> </a:t>
            </a:r>
            <a:r>
              <a:rPr lang="en-US" altLang="zh-CN" dirty="0" smtClean="0">
                <a:solidFill>
                  <a:srgbClr val="00B0F0"/>
                </a:solidFill>
              </a:rPr>
              <a:t>of</a:t>
            </a:r>
            <a:r>
              <a:rPr lang="zh-CN" altLang="en-US" dirty="0" smtClean="0">
                <a:solidFill>
                  <a:srgbClr val="00B0F0"/>
                </a:solidFill>
              </a:rPr>
              <a:t> </a:t>
            </a:r>
            <a:r>
              <a:rPr lang="en-US" altLang="zh-CN" dirty="0" smtClean="0">
                <a:solidFill>
                  <a:srgbClr val="00B0F0"/>
                </a:solidFill>
              </a:rPr>
              <a:t>furnaces.</a:t>
            </a:r>
            <a:r>
              <a:rPr lang="zh-CN" altLang="en-US" dirty="0" smtClean="0">
                <a:solidFill>
                  <a:srgbClr val="00B0F0"/>
                </a:solidFill>
              </a:rPr>
              <a:t> </a:t>
            </a:r>
            <a:r>
              <a:rPr lang="en-US" altLang="zh-CN" dirty="0" smtClean="0">
                <a:solidFill>
                  <a:srgbClr val="00B0F0"/>
                </a:solidFill>
              </a:rPr>
              <a:t>Check</a:t>
            </a:r>
            <a:r>
              <a:rPr lang="zh-CN" altLang="en-US" dirty="0" smtClean="0">
                <a:solidFill>
                  <a:srgbClr val="00B0F0"/>
                </a:solidFill>
              </a:rPr>
              <a:t> </a:t>
            </a:r>
            <a:r>
              <a:rPr lang="en-US" altLang="zh-CN" dirty="0" smtClean="0">
                <a:solidFill>
                  <a:srgbClr val="00B0F0"/>
                </a:solidFill>
              </a:rPr>
              <a:t>the</a:t>
            </a:r>
            <a:r>
              <a:rPr lang="zh-CN" altLang="en-US" dirty="0" smtClean="0">
                <a:solidFill>
                  <a:srgbClr val="00B0F0"/>
                </a:solidFill>
              </a:rPr>
              <a:t> </a:t>
            </a:r>
            <a:r>
              <a:rPr lang="en-US" altLang="zh-CN" dirty="0" smtClean="0">
                <a:solidFill>
                  <a:srgbClr val="00B0F0"/>
                </a:solidFill>
              </a:rPr>
              <a:t>status</a:t>
            </a:r>
            <a:r>
              <a:rPr lang="zh-CN" altLang="en-US" dirty="0" smtClean="0">
                <a:solidFill>
                  <a:srgbClr val="00B0F0"/>
                </a:solidFill>
              </a:rPr>
              <a:t> </a:t>
            </a:r>
            <a:r>
              <a:rPr lang="en-US" altLang="zh-CN" dirty="0" smtClean="0">
                <a:solidFill>
                  <a:srgbClr val="00B0F0"/>
                </a:solidFill>
              </a:rPr>
              <a:t>of</a:t>
            </a:r>
            <a:r>
              <a:rPr lang="zh-CN" altLang="en-US" dirty="0" smtClean="0">
                <a:solidFill>
                  <a:srgbClr val="00B0F0"/>
                </a:solidFill>
              </a:rPr>
              <a:t> </a:t>
            </a:r>
            <a:r>
              <a:rPr lang="en-US" altLang="zh-CN" dirty="0" smtClean="0">
                <a:solidFill>
                  <a:srgbClr val="00B0F0"/>
                </a:solidFill>
              </a:rPr>
              <a:t>furnace</a:t>
            </a:r>
            <a:r>
              <a:rPr lang="zh-CN" altLang="en-US" dirty="0" smtClean="0">
                <a:solidFill>
                  <a:srgbClr val="00B0F0"/>
                </a:solidFill>
              </a:rPr>
              <a:t> </a:t>
            </a:r>
            <a:r>
              <a:rPr lang="en-US" altLang="zh-CN" dirty="0" smtClean="0">
                <a:solidFill>
                  <a:srgbClr val="00B0F0"/>
                </a:solidFill>
              </a:rPr>
              <a:t>frequently</a:t>
            </a:r>
            <a:r>
              <a:rPr lang="zh-CN" altLang="en-US" dirty="0" smtClean="0">
                <a:solidFill>
                  <a:srgbClr val="00B0F0"/>
                </a:solidFill>
              </a:rPr>
              <a:t> </a:t>
            </a:r>
            <a:r>
              <a:rPr lang="en-US" altLang="zh-CN" dirty="0" smtClean="0">
                <a:solidFill>
                  <a:srgbClr val="00B0F0"/>
                </a:solidFill>
              </a:rPr>
              <a:t>after</a:t>
            </a:r>
            <a:r>
              <a:rPr lang="zh-CN" altLang="en-US" dirty="0" smtClean="0">
                <a:solidFill>
                  <a:srgbClr val="00B0F0"/>
                </a:solidFill>
              </a:rPr>
              <a:t> </a:t>
            </a:r>
            <a:r>
              <a:rPr lang="en-US" altLang="zh-CN" dirty="0" smtClean="0">
                <a:solidFill>
                  <a:srgbClr val="00B0F0"/>
                </a:solidFill>
              </a:rPr>
              <a:t>it</a:t>
            </a:r>
            <a:r>
              <a:rPr lang="zh-CN" altLang="en-US" dirty="0" smtClean="0">
                <a:solidFill>
                  <a:srgbClr val="00B0F0"/>
                </a:solidFill>
              </a:rPr>
              <a:t> </a:t>
            </a:r>
            <a:r>
              <a:rPr lang="en-US" altLang="zh-CN" dirty="0" smtClean="0">
                <a:solidFill>
                  <a:srgbClr val="00B0F0"/>
                </a:solidFill>
              </a:rPr>
              <a:t>is</a:t>
            </a:r>
            <a:r>
              <a:rPr lang="zh-CN" altLang="en-US" dirty="0" smtClean="0">
                <a:solidFill>
                  <a:srgbClr val="00B0F0"/>
                </a:solidFill>
              </a:rPr>
              <a:t> </a:t>
            </a:r>
            <a:r>
              <a:rPr lang="en-US" altLang="zh-CN" dirty="0" smtClean="0">
                <a:solidFill>
                  <a:srgbClr val="00B0F0"/>
                </a:solidFill>
              </a:rPr>
              <a:t>set</a:t>
            </a:r>
            <a:r>
              <a:rPr lang="zh-CN" altLang="en-US" dirty="0" smtClean="0">
                <a:solidFill>
                  <a:srgbClr val="00B0F0"/>
                </a:solidFill>
              </a:rPr>
              <a:t> </a:t>
            </a:r>
            <a:r>
              <a:rPr lang="en-US" altLang="zh-CN" dirty="0" smtClean="0">
                <a:solidFill>
                  <a:srgbClr val="00B0F0"/>
                </a:solidFill>
              </a:rPr>
              <a:t>to</a:t>
            </a:r>
            <a:r>
              <a:rPr lang="zh-CN" altLang="en-US" dirty="0" smtClean="0">
                <a:solidFill>
                  <a:srgbClr val="00B0F0"/>
                </a:solidFill>
              </a:rPr>
              <a:t> </a:t>
            </a:r>
            <a:r>
              <a:rPr lang="en-US" altLang="zh-CN" dirty="0" smtClean="0">
                <a:solidFill>
                  <a:srgbClr val="00B0F0"/>
                </a:solidFill>
              </a:rPr>
              <a:t>run.</a:t>
            </a:r>
            <a:r>
              <a:rPr lang="zh-CN" altLang="en-US" dirty="0" smtClean="0">
                <a:solidFill>
                  <a:srgbClr val="00B0F0"/>
                </a:solidFill>
              </a:rPr>
              <a:t> </a:t>
            </a:r>
            <a:r>
              <a:rPr lang="en-US" altLang="zh-CN" dirty="0" smtClean="0">
                <a:solidFill>
                  <a:srgbClr val="00B0F0"/>
                </a:solidFill>
              </a:rPr>
              <a:t>Sometimes</a:t>
            </a:r>
            <a:r>
              <a:rPr lang="zh-CN" altLang="en-US" dirty="0" smtClean="0">
                <a:solidFill>
                  <a:srgbClr val="00B0F0"/>
                </a:solidFill>
              </a:rPr>
              <a:t> </a:t>
            </a:r>
            <a:r>
              <a:rPr lang="en-US" altLang="zh-CN" dirty="0" smtClean="0">
                <a:solidFill>
                  <a:srgbClr val="00B0F0"/>
                </a:solidFill>
              </a:rPr>
              <a:t>heating</a:t>
            </a:r>
            <a:r>
              <a:rPr lang="zh-CN" altLang="en-US" dirty="0" smtClean="0">
                <a:solidFill>
                  <a:srgbClr val="00B0F0"/>
                </a:solidFill>
              </a:rPr>
              <a:t> </a:t>
            </a:r>
            <a:r>
              <a:rPr lang="en-US" altLang="zh-CN" dirty="0" smtClean="0">
                <a:solidFill>
                  <a:srgbClr val="00B0F0"/>
                </a:solidFill>
              </a:rPr>
              <a:t>elements</a:t>
            </a:r>
            <a:r>
              <a:rPr lang="zh-CN" altLang="en-US" dirty="0" smtClean="0">
                <a:solidFill>
                  <a:srgbClr val="00B0F0"/>
                </a:solidFill>
              </a:rPr>
              <a:t> </a:t>
            </a:r>
            <a:r>
              <a:rPr lang="en-US" altLang="zh-CN" dirty="0" smtClean="0">
                <a:solidFill>
                  <a:srgbClr val="00B0F0"/>
                </a:solidFill>
              </a:rPr>
              <a:t>break.</a:t>
            </a:r>
            <a:r>
              <a:rPr lang="zh-CN" altLang="en-US" dirty="0" smtClean="0">
                <a:solidFill>
                  <a:srgbClr val="00B0F0"/>
                </a:solidFill>
              </a:rPr>
              <a:t> </a:t>
            </a:r>
            <a:endParaRPr lang="en-US" altLang="zh-CN" dirty="0" smtClean="0">
              <a:solidFill>
                <a:srgbClr val="00B0F0"/>
              </a:solidFill>
            </a:endParaRPr>
          </a:p>
          <a:p>
            <a:r>
              <a:rPr lang="en-US" altLang="zh-CN" dirty="0" smtClean="0">
                <a:solidFill>
                  <a:srgbClr val="00B0F0"/>
                </a:solidFill>
              </a:rPr>
              <a:t>Do</a:t>
            </a:r>
            <a:r>
              <a:rPr lang="zh-CN" altLang="en-US" dirty="0" smtClean="0">
                <a:solidFill>
                  <a:srgbClr val="00B0F0"/>
                </a:solidFill>
              </a:rPr>
              <a:t> </a:t>
            </a:r>
            <a:r>
              <a:rPr lang="en-US" altLang="zh-CN" dirty="0" smtClean="0">
                <a:solidFill>
                  <a:srgbClr val="00B0F0"/>
                </a:solidFill>
              </a:rPr>
              <a:t>communicate</a:t>
            </a:r>
            <a:r>
              <a:rPr lang="zh-CN" altLang="en-US" dirty="0" smtClean="0">
                <a:solidFill>
                  <a:srgbClr val="00B0F0"/>
                </a:solidFill>
              </a:rPr>
              <a:t> </a:t>
            </a:r>
            <a:r>
              <a:rPr lang="en-US" altLang="zh-CN" dirty="0" smtClean="0">
                <a:solidFill>
                  <a:srgbClr val="00B0F0"/>
                </a:solidFill>
              </a:rPr>
              <a:t>with</a:t>
            </a:r>
            <a:r>
              <a:rPr lang="zh-CN" altLang="en-US" dirty="0" smtClean="0">
                <a:solidFill>
                  <a:srgbClr val="00B0F0"/>
                </a:solidFill>
              </a:rPr>
              <a:t> </a:t>
            </a:r>
            <a:r>
              <a:rPr lang="en-US" altLang="zh-CN" dirty="0" smtClean="0">
                <a:solidFill>
                  <a:srgbClr val="00B0F0"/>
                </a:solidFill>
              </a:rPr>
              <a:t>each</a:t>
            </a:r>
            <a:r>
              <a:rPr lang="zh-CN" altLang="en-US" dirty="0" smtClean="0">
                <a:solidFill>
                  <a:srgbClr val="00B0F0"/>
                </a:solidFill>
              </a:rPr>
              <a:t> </a:t>
            </a:r>
            <a:r>
              <a:rPr lang="en-US" altLang="zh-CN" dirty="0" smtClean="0">
                <a:solidFill>
                  <a:srgbClr val="00B0F0"/>
                </a:solidFill>
              </a:rPr>
              <a:t>other</a:t>
            </a:r>
            <a:r>
              <a:rPr lang="zh-CN" altLang="en-US" dirty="0" smtClean="0">
                <a:solidFill>
                  <a:srgbClr val="00B0F0"/>
                </a:solidFill>
              </a:rPr>
              <a:t> </a:t>
            </a:r>
            <a:r>
              <a:rPr lang="en-US" altLang="zh-CN" dirty="0" smtClean="0">
                <a:solidFill>
                  <a:srgbClr val="00B0F0"/>
                </a:solidFill>
              </a:rPr>
              <a:t>and</a:t>
            </a:r>
            <a:r>
              <a:rPr lang="zh-CN" altLang="en-US" dirty="0" smtClean="0">
                <a:solidFill>
                  <a:srgbClr val="00B0F0"/>
                </a:solidFill>
              </a:rPr>
              <a:t> </a:t>
            </a:r>
            <a:r>
              <a:rPr lang="en-US" altLang="zh-CN" dirty="0" smtClean="0">
                <a:solidFill>
                  <a:srgbClr val="00B0F0"/>
                </a:solidFill>
              </a:rPr>
              <a:t>use</a:t>
            </a:r>
            <a:r>
              <a:rPr lang="zh-CN" altLang="en-US" dirty="0" smtClean="0">
                <a:solidFill>
                  <a:srgbClr val="00B0F0"/>
                </a:solidFill>
              </a:rPr>
              <a:t> </a:t>
            </a:r>
            <a:r>
              <a:rPr lang="en-US" altLang="zh-CN" dirty="0" smtClean="0">
                <a:solidFill>
                  <a:srgbClr val="00B0F0"/>
                </a:solidFill>
              </a:rPr>
              <a:t>the</a:t>
            </a:r>
            <a:r>
              <a:rPr lang="zh-CN" altLang="en-US" dirty="0" smtClean="0">
                <a:solidFill>
                  <a:srgbClr val="00B0F0"/>
                </a:solidFill>
              </a:rPr>
              <a:t> </a:t>
            </a:r>
            <a:r>
              <a:rPr lang="en-US" altLang="zh-CN" dirty="0" smtClean="0">
                <a:solidFill>
                  <a:srgbClr val="00B0F0"/>
                </a:solidFill>
              </a:rPr>
              <a:t>furnaces</a:t>
            </a:r>
            <a:r>
              <a:rPr lang="zh-CN" altLang="en-US" dirty="0" smtClean="0">
                <a:solidFill>
                  <a:srgbClr val="00B0F0"/>
                </a:solidFill>
              </a:rPr>
              <a:t> </a:t>
            </a:r>
            <a:r>
              <a:rPr lang="en-US" altLang="zh-CN" dirty="0" smtClean="0">
                <a:solidFill>
                  <a:srgbClr val="00B0F0"/>
                </a:solidFill>
              </a:rPr>
              <a:t>efficiently.</a:t>
            </a:r>
            <a:r>
              <a:rPr lang="zh-CN" altLang="en-US" dirty="0" smtClean="0">
                <a:solidFill>
                  <a:srgbClr val="00B0F0"/>
                </a:solidFill>
              </a:rPr>
              <a:t> </a:t>
            </a:r>
            <a:r>
              <a:rPr lang="en-US" altLang="zh-CN" dirty="0" smtClean="0">
                <a:solidFill>
                  <a:srgbClr val="00B0F0"/>
                </a:solidFill>
              </a:rPr>
              <a:t>For</a:t>
            </a:r>
            <a:r>
              <a:rPr lang="zh-CN" altLang="en-US" dirty="0" smtClean="0">
                <a:solidFill>
                  <a:srgbClr val="00B0F0"/>
                </a:solidFill>
              </a:rPr>
              <a:t> </a:t>
            </a:r>
            <a:r>
              <a:rPr lang="en-US" altLang="zh-CN" dirty="0" smtClean="0">
                <a:solidFill>
                  <a:srgbClr val="00B0F0"/>
                </a:solidFill>
              </a:rPr>
              <a:t>example,</a:t>
            </a:r>
            <a:r>
              <a:rPr lang="zh-CN" altLang="en-US" dirty="0" smtClean="0">
                <a:solidFill>
                  <a:srgbClr val="00B0F0"/>
                </a:solidFill>
              </a:rPr>
              <a:t>  </a:t>
            </a:r>
            <a:r>
              <a:rPr lang="en-US" altLang="zh-CN" dirty="0" smtClean="0">
                <a:solidFill>
                  <a:srgbClr val="00B0F0"/>
                </a:solidFill>
              </a:rPr>
              <a:t>you</a:t>
            </a:r>
            <a:r>
              <a:rPr lang="zh-CN" altLang="en-US" dirty="0" smtClean="0">
                <a:solidFill>
                  <a:srgbClr val="00B0F0"/>
                </a:solidFill>
              </a:rPr>
              <a:t> </a:t>
            </a:r>
            <a:r>
              <a:rPr lang="en-US" altLang="zh-CN" dirty="0" smtClean="0">
                <a:solidFill>
                  <a:srgbClr val="00B0F0"/>
                </a:solidFill>
              </a:rPr>
              <a:t>can</a:t>
            </a:r>
            <a:r>
              <a:rPr lang="zh-CN" altLang="en-US" dirty="0" smtClean="0">
                <a:solidFill>
                  <a:srgbClr val="00B0F0"/>
                </a:solidFill>
              </a:rPr>
              <a:t> </a:t>
            </a:r>
            <a:r>
              <a:rPr lang="en-US" altLang="zh-CN" dirty="0" smtClean="0">
                <a:solidFill>
                  <a:srgbClr val="00B0F0"/>
                </a:solidFill>
              </a:rPr>
              <a:t>sinter</a:t>
            </a:r>
            <a:r>
              <a:rPr lang="zh-CN" altLang="en-US" dirty="0" smtClean="0">
                <a:solidFill>
                  <a:srgbClr val="00B0F0"/>
                </a:solidFill>
              </a:rPr>
              <a:t> </a:t>
            </a:r>
            <a:r>
              <a:rPr lang="en-US" altLang="zh-CN" dirty="0" smtClean="0">
                <a:solidFill>
                  <a:srgbClr val="00B0F0"/>
                </a:solidFill>
              </a:rPr>
              <a:t>several</a:t>
            </a:r>
            <a:r>
              <a:rPr lang="zh-CN" altLang="en-US" dirty="0" smtClean="0">
                <a:solidFill>
                  <a:srgbClr val="00B0F0"/>
                </a:solidFill>
              </a:rPr>
              <a:t> </a:t>
            </a:r>
            <a:r>
              <a:rPr lang="en-US" altLang="zh-CN" dirty="0" smtClean="0">
                <a:solidFill>
                  <a:srgbClr val="00B0F0"/>
                </a:solidFill>
              </a:rPr>
              <a:t>pellets</a:t>
            </a:r>
            <a:r>
              <a:rPr lang="zh-CN" altLang="en-US" dirty="0" smtClean="0">
                <a:solidFill>
                  <a:srgbClr val="00B0F0"/>
                </a:solidFill>
              </a:rPr>
              <a:t> </a:t>
            </a:r>
            <a:r>
              <a:rPr lang="en-US" altLang="zh-CN" dirty="0" smtClean="0">
                <a:solidFill>
                  <a:srgbClr val="00B0F0"/>
                </a:solidFill>
              </a:rPr>
              <a:t>in</a:t>
            </a:r>
            <a:r>
              <a:rPr lang="zh-CN" altLang="en-US" dirty="0" smtClean="0">
                <a:solidFill>
                  <a:srgbClr val="00B0F0"/>
                </a:solidFill>
              </a:rPr>
              <a:t> </a:t>
            </a:r>
            <a:r>
              <a:rPr lang="en-US" altLang="zh-CN" dirty="0" smtClean="0">
                <a:solidFill>
                  <a:srgbClr val="00B0F0"/>
                </a:solidFill>
              </a:rPr>
              <a:t>one</a:t>
            </a:r>
            <a:r>
              <a:rPr lang="zh-CN" altLang="en-US" dirty="0" smtClean="0">
                <a:solidFill>
                  <a:srgbClr val="00B0F0"/>
                </a:solidFill>
              </a:rPr>
              <a:t> </a:t>
            </a:r>
            <a:r>
              <a:rPr lang="en-US" altLang="zh-CN" dirty="0" smtClean="0">
                <a:solidFill>
                  <a:srgbClr val="00B0F0"/>
                </a:solidFill>
              </a:rPr>
              <a:t>furnace</a:t>
            </a:r>
            <a:r>
              <a:rPr lang="zh-CN" altLang="en-US" dirty="0" smtClean="0">
                <a:solidFill>
                  <a:srgbClr val="00B0F0"/>
                </a:solidFill>
              </a:rPr>
              <a:t> </a:t>
            </a:r>
            <a:r>
              <a:rPr lang="en-US" altLang="zh-CN" dirty="0" smtClean="0">
                <a:solidFill>
                  <a:srgbClr val="00B0F0"/>
                </a:solidFill>
              </a:rPr>
              <a:t>with</a:t>
            </a:r>
            <a:r>
              <a:rPr lang="zh-CN" altLang="en-US" dirty="0" smtClean="0">
                <a:solidFill>
                  <a:srgbClr val="00B0F0"/>
                </a:solidFill>
              </a:rPr>
              <a:t> </a:t>
            </a:r>
            <a:r>
              <a:rPr lang="en-US" altLang="zh-CN" dirty="0" smtClean="0">
                <a:solidFill>
                  <a:srgbClr val="00B0F0"/>
                </a:solidFill>
              </a:rPr>
              <a:t>similar</a:t>
            </a:r>
            <a:r>
              <a:rPr lang="zh-CN" altLang="en-US" dirty="0" smtClean="0">
                <a:solidFill>
                  <a:srgbClr val="00B0F0"/>
                </a:solidFill>
              </a:rPr>
              <a:t> </a:t>
            </a:r>
            <a:r>
              <a:rPr lang="en-US" altLang="zh-CN" dirty="0" smtClean="0">
                <a:solidFill>
                  <a:srgbClr val="00B0F0"/>
                </a:solidFill>
              </a:rPr>
              <a:t>sintering</a:t>
            </a:r>
            <a:r>
              <a:rPr lang="zh-CN" altLang="en-US" dirty="0" smtClean="0">
                <a:solidFill>
                  <a:srgbClr val="00B0F0"/>
                </a:solidFill>
              </a:rPr>
              <a:t> </a:t>
            </a:r>
            <a:r>
              <a:rPr lang="en-US" altLang="zh-CN" dirty="0" smtClean="0">
                <a:solidFill>
                  <a:srgbClr val="00B0F0"/>
                </a:solidFill>
              </a:rPr>
              <a:t>T</a:t>
            </a:r>
            <a:r>
              <a:rPr lang="zh-CN" altLang="en-US" dirty="0" smtClean="0">
                <a:solidFill>
                  <a:srgbClr val="00B0F0"/>
                </a:solidFill>
              </a:rPr>
              <a:t> </a:t>
            </a:r>
            <a:r>
              <a:rPr lang="en-US" altLang="zh-CN" dirty="0" smtClean="0">
                <a:solidFill>
                  <a:srgbClr val="00B0F0"/>
                </a:solidFill>
              </a:rPr>
              <a:t>and</a:t>
            </a:r>
            <a:r>
              <a:rPr lang="zh-CN" altLang="en-US" dirty="0" smtClean="0">
                <a:solidFill>
                  <a:srgbClr val="00B0F0"/>
                </a:solidFill>
              </a:rPr>
              <a:t> </a:t>
            </a:r>
            <a:r>
              <a:rPr lang="en-US" altLang="zh-CN" dirty="0" smtClean="0">
                <a:solidFill>
                  <a:srgbClr val="00B0F0"/>
                </a:solidFill>
              </a:rPr>
              <a:t>sequence.</a:t>
            </a:r>
            <a:r>
              <a:rPr lang="zh-CN" altLang="en-US" dirty="0" smtClean="0">
                <a:solidFill>
                  <a:srgbClr val="00B0F0"/>
                </a:solidFill>
              </a:rPr>
              <a:t> </a:t>
            </a:r>
            <a:r>
              <a:rPr lang="en-US" altLang="zh-CN" dirty="0" smtClean="0">
                <a:solidFill>
                  <a:srgbClr val="00B0F0"/>
                </a:solidFill>
              </a:rPr>
              <a:t>Try</a:t>
            </a:r>
            <a:r>
              <a:rPr lang="zh-CN" altLang="en-US" dirty="0" smtClean="0">
                <a:solidFill>
                  <a:srgbClr val="00B0F0"/>
                </a:solidFill>
              </a:rPr>
              <a:t> </a:t>
            </a:r>
            <a:r>
              <a:rPr lang="en-US" altLang="zh-CN" dirty="0" smtClean="0">
                <a:solidFill>
                  <a:srgbClr val="00B0F0"/>
                </a:solidFill>
              </a:rPr>
              <a:t>not</a:t>
            </a:r>
            <a:r>
              <a:rPr lang="zh-CN" altLang="en-US" dirty="0" smtClean="0">
                <a:solidFill>
                  <a:srgbClr val="00B0F0"/>
                </a:solidFill>
              </a:rPr>
              <a:t> </a:t>
            </a:r>
            <a:r>
              <a:rPr lang="en-US" altLang="zh-CN" dirty="0" smtClean="0">
                <a:solidFill>
                  <a:srgbClr val="00B0F0"/>
                </a:solidFill>
              </a:rPr>
              <a:t>to</a:t>
            </a:r>
            <a:r>
              <a:rPr lang="zh-CN" altLang="en-US" dirty="0" smtClean="0">
                <a:solidFill>
                  <a:srgbClr val="00B0F0"/>
                </a:solidFill>
              </a:rPr>
              <a:t> </a:t>
            </a:r>
            <a:r>
              <a:rPr lang="en-US" altLang="zh-CN" dirty="0">
                <a:solidFill>
                  <a:srgbClr val="00B0F0"/>
                </a:solidFill>
              </a:rPr>
              <a:t>use</a:t>
            </a:r>
            <a:r>
              <a:rPr lang="zh-CN" altLang="en-US" dirty="0">
                <a:solidFill>
                  <a:srgbClr val="00B0F0"/>
                </a:solidFill>
              </a:rPr>
              <a:t> </a:t>
            </a:r>
            <a:r>
              <a:rPr lang="en-US" altLang="zh-CN" dirty="0">
                <a:solidFill>
                  <a:srgbClr val="00B0F0"/>
                </a:solidFill>
              </a:rPr>
              <a:t>Mo</a:t>
            </a:r>
            <a:r>
              <a:rPr lang="zh-CN" altLang="en-US" dirty="0">
                <a:solidFill>
                  <a:srgbClr val="00B0F0"/>
                </a:solidFill>
              </a:rPr>
              <a:t> </a:t>
            </a:r>
            <a:r>
              <a:rPr lang="en-US" dirty="0">
                <a:solidFill>
                  <a:srgbClr val="00B0F0"/>
                </a:solidFill>
              </a:rPr>
              <a:t>silicide </a:t>
            </a:r>
            <a:r>
              <a:rPr lang="en-US" altLang="zh-CN" dirty="0">
                <a:solidFill>
                  <a:srgbClr val="00B0F0"/>
                </a:solidFill>
              </a:rPr>
              <a:t>furnaces</a:t>
            </a:r>
            <a:r>
              <a:rPr lang="zh-CN" altLang="en-US" dirty="0">
                <a:solidFill>
                  <a:srgbClr val="00B0F0"/>
                </a:solidFill>
              </a:rPr>
              <a:t> </a:t>
            </a:r>
            <a:r>
              <a:rPr lang="en-US" altLang="zh-CN" dirty="0">
                <a:solidFill>
                  <a:srgbClr val="00B0F0"/>
                </a:solidFill>
              </a:rPr>
              <a:t>for</a:t>
            </a:r>
            <a:r>
              <a:rPr lang="zh-CN" altLang="en-US" dirty="0">
                <a:solidFill>
                  <a:srgbClr val="00B0F0"/>
                </a:solidFill>
              </a:rPr>
              <a:t> </a:t>
            </a:r>
            <a:r>
              <a:rPr lang="en-US" altLang="zh-CN" dirty="0">
                <a:solidFill>
                  <a:srgbClr val="00B0F0"/>
                </a:solidFill>
              </a:rPr>
              <a:t>T&lt;1400</a:t>
            </a:r>
            <a:r>
              <a:rPr lang="zh-CN" altLang="en-US" dirty="0">
                <a:solidFill>
                  <a:srgbClr val="00B0F0"/>
                </a:solidFill>
              </a:rPr>
              <a:t> </a:t>
            </a:r>
            <a:r>
              <a:rPr lang="en-US" altLang="zh-CN" dirty="0">
                <a:solidFill>
                  <a:srgbClr val="00B0F0"/>
                </a:solidFill>
              </a:rPr>
              <a:t>C</a:t>
            </a:r>
            <a:r>
              <a:rPr lang="zh-CN" altLang="en-US" dirty="0">
                <a:solidFill>
                  <a:srgbClr val="00B0F0"/>
                </a:solidFill>
              </a:rPr>
              <a:t> </a:t>
            </a:r>
            <a:r>
              <a:rPr lang="en-US" altLang="zh-CN" dirty="0">
                <a:solidFill>
                  <a:srgbClr val="00B0F0"/>
                </a:solidFill>
              </a:rPr>
              <a:t>sintering</a:t>
            </a:r>
            <a:r>
              <a:rPr lang="zh-CN" altLang="en-US" dirty="0">
                <a:solidFill>
                  <a:srgbClr val="00B0F0"/>
                </a:solidFill>
              </a:rPr>
              <a:t> </a:t>
            </a:r>
            <a:r>
              <a:rPr lang="en-US" altLang="zh-CN" dirty="0">
                <a:solidFill>
                  <a:srgbClr val="00B0F0"/>
                </a:solidFill>
              </a:rPr>
              <a:t>and</a:t>
            </a:r>
            <a:r>
              <a:rPr lang="zh-CN" altLang="en-US" dirty="0">
                <a:solidFill>
                  <a:srgbClr val="00B0F0"/>
                </a:solidFill>
              </a:rPr>
              <a:t> </a:t>
            </a:r>
            <a:r>
              <a:rPr lang="en-US" altLang="zh-CN" dirty="0">
                <a:solidFill>
                  <a:srgbClr val="00B0F0"/>
                </a:solidFill>
              </a:rPr>
              <a:t>leave</a:t>
            </a:r>
            <a:r>
              <a:rPr lang="zh-CN" altLang="en-US" dirty="0">
                <a:solidFill>
                  <a:srgbClr val="00B0F0"/>
                </a:solidFill>
              </a:rPr>
              <a:t> </a:t>
            </a:r>
            <a:r>
              <a:rPr lang="en-US" altLang="zh-CN" dirty="0">
                <a:solidFill>
                  <a:srgbClr val="00B0F0"/>
                </a:solidFill>
              </a:rPr>
              <a:t>them</a:t>
            </a:r>
            <a:r>
              <a:rPr lang="zh-CN" altLang="en-US" dirty="0">
                <a:solidFill>
                  <a:srgbClr val="00B0F0"/>
                </a:solidFill>
              </a:rPr>
              <a:t> </a:t>
            </a:r>
            <a:r>
              <a:rPr lang="en-US" altLang="zh-CN" dirty="0">
                <a:solidFill>
                  <a:srgbClr val="00B0F0"/>
                </a:solidFill>
              </a:rPr>
              <a:t>for</a:t>
            </a:r>
            <a:r>
              <a:rPr lang="zh-CN" altLang="en-US" dirty="0">
                <a:solidFill>
                  <a:srgbClr val="00B0F0"/>
                </a:solidFill>
              </a:rPr>
              <a:t> </a:t>
            </a:r>
            <a:r>
              <a:rPr lang="en-US" altLang="zh-CN" dirty="0">
                <a:solidFill>
                  <a:srgbClr val="00B0F0"/>
                </a:solidFill>
              </a:rPr>
              <a:t>T&gt;1400C</a:t>
            </a:r>
            <a:r>
              <a:rPr lang="zh-CN" altLang="en-US" dirty="0">
                <a:solidFill>
                  <a:srgbClr val="00B0F0"/>
                </a:solidFill>
              </a:rPr>
              <a:t> </a:t>
            </a:r>
            <a:r>
              <a:rPr lang="en-US" altLang="zh-CN" dirty="0" smtClean="0">
                <a:solidFill>
                  <a:srgbClr val="00B0F0"/>
                </a:solidFill>
              </a:rPr>
              <a:t>sintering.</a:t>
            </a:r>
            <a:endParaRPr lang="en-US" dirty="0">
              <a:solidFill>
                <a:srgbClr val="00B0F0"/>
              </a:solidFill>
            </a:endParaRPr>
          </a:p>
          <a:p>
            <a:r>
              <a:rPr lang="en-US" dirty="0" smtClean="0"/>
              <a:t>Lead </a:t>
            </a:r>
            <a:r>
              <a:rPr lang="en-US" dirty="0" smtClean="0">
                <a:solidFill>
                  <a:srgbClr val="FF0000"/>
                </a:solidFill>
              </a:rPr>
              <a:t>(or any toxic elements) </a:t>
            </a:r>
            <a:r>
              <a:rPr lang="en-US" dirty="0" smtClean="0"/>
              <a:t>containing samples should only be sintered in the furnace inside the hood of chemistry room</a:t>
            </a:r>
          </a:p>
          <a:p>
            <a:r>
              <a:rPr lang="en-US" dirty="0" smtClean="0"/>
              <a:t>Use thermal blocks to block both ends of tube furnace for high temperature sintering</a:t>
            </a:r>
          </a:p>
          <a:p>
            <a:r>
              <a:rPr lang="en-US" dirty="0" smtClean="0"/>
              <a:t>Never flip chemical bottle lid on top of open bottle (dust might fall into bottle)</a:t>
            </a:r>
          </a:p>
          <a:p>
            <a:r>
              <a:rPr lang="en-US" dirty="0" smtClean="0"/>
              <a:t>To remove gloves, flip it inside out by pulling at the bottom opening and then throw away</a:t>
            </a:r>
          </a:p>
        </p:txBody>
      </p:sp>
    </p:spTree>
    <p:extLst>
      <p:ext uri="{BB962C8B-B14F-4D97-AF65-F5344CB8AC3E}">
        <p14:creationId xmlns:p14="http://schemas.microsoft.com/office/powerpoint/2010/main" val="2150979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r>
              <a:rPr lang="en-US" dirty="0" smtClean="0"/>
              <a:t>Lab rules</a:t>
            </a:r>
            <a:endParaRPr lang="en-US" dirty="0"/>
          </a:p>
        </p:txBody>
      </p:sp>
      <p:sp>
        <p:nvSpPr>
          <p:cNvPr id="3" name="Content Placeholder 2"/>
          <p:cNvSpPr>
            <a:spLocks noGrp="1"/>
          </p:cNvSpPr>
          <p:nvPr>
            <p:ph idx="1"/>
          </p:nvPr>
        </p:nvSpPr>
        <p:spPr>
          <a:xfrm>
            <a:off x="-25400" y="685800"/>
            <a:ext cx="9144000" cy="6172200"/>
          </a:xfrm>
        </p:spPr>
        <p:txBody>
          <a:bodyPr>
            <a:normAutofit fontScale="92500" lnSpcReduction="20000"/>
          </a:bodyPr>
          <a:lstStyle/>
          <a:p>
            <a:r>
              <a:rPr lang="en-US" dirty="0"/>
              <a:t>make sure all gas cylinders are secured  to a wall/fixed stand by straps/chains at all times</a:t>
            </a:r>
          </a:p>
          <a:p>
            <a:r>
              <a:rPr lang="en-US" dirty="0"/>
              <a:t>- check furnaces  regularly ( heating elements maybe broken </a:t>
            </a:r>
            <a:r>
              <a:rPr lang="en-US" dirty="0" err="1"/>
              <a:t>etc</a:t>
            </a:r>
            <a:r>
              <a:rPr lang="en-US" dirty="0"/>
              <a:t>)</a:t>
            </a:r>
          </a:p>
          <a:p>
            <a:r>
              <a:rPr lang="en-US" dirty="0"/>
              <a:t>- relax the hydraulic press after use, otherwise the oil will leak </a:t>
            </a:r>
          </a:p>
          <a:p>
            <a:r>
              <a:rPr lang="en-US" dirty="0"/>
              <a:t>- don't clean plastics with acetone ( use ethanol ) </a:t>
            </a:r>
          </a:p>
          <a:p>
            <a:r>
              <a:rPr lang="en-US" dirty="0"/>
              <a:t>- when using volatile chemicals ( I2, concentrated acids </a:t>
            </a:r>
            <a:r>
              <a:rPr lang="en-US" dirty="0" err="1"/>
              <a:t>etc</a:t>
            </a:r>
            <a:r>
              <a:rPr lang="en-US" dirty="0"/>
              <a:t>) , open the bottles only in the fume hood </a:t>
            </a:r>
          </a:p>
          <a:p>
            <a:r>
              <a:rPr lang="en-US" dirty="0"/>
              <a:t>- turn off </a:t>
            </a:r>
            <a:r>
              <a:rPr lang="en-US" dirty="0" err="1"/>
              <a:t>micsroscpe</a:t>
            </a:r>
            <a:r>
              <a:rPr lang="en-US" dirty="0"/>
              <a:t> and hot plate after use ( keep both clean, don't leave wax on hot plate)</a:t>
            </a:r>
          </a:p>
          <a:p>
            <a:r>
              <a:rPr lang="en-US" dirty="0"/>
              <a:t>- remove gloves when using the </a:t>
            </a:r>
            <a:r>
              <a:rPr lang="en-US" dirty="0" err="1"/>
              <a:t>xrd</a:t>
            </a:r>
            <a:r>
              <a:rPr lang="en-US" dirty="0"/>
              <a:t> computer </a:t>
            </a:r>
          </a:p>
          <a:p>
            <a:r>
              <a:rPr lang="en-US" dirty="0"/>
              <a:t>- use </a:t>
            </a:r>
            <a:r>
              <a:rPr lang="en-US" dirty="0" err="1"/>
              <a:t>dryolites</a:t>
            </a:r>
            <a:r>
              <a:rPr lang="en-US" dirty="0"/>
              <a:t>/desiccant tablets for hygroscopic samples </a:t>
            </a:r>
          </a:p>
        </p:txBody>
      </p:sp>
    </p:spTree>
    <p:extLst>
      <p:ext uri="{BB962C8B-B14F-4D97-AF65-F5344CB8AC3E}">
        <p14:creationId xmlns:p14="http://schemas.microsoft.com/office/powerpoint/2010/main" val="16779137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7200" y="4903"/>
            <a:ext cx="5435599" cy="68530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21158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208" y="-1"/>
            <a:ext cx="6010408" cy="6947811"/>
          </a:xfrm>
          <a:prstGeom prst="rect">
            <a:avLst/>
          </a:prstGeom>
        </p:spPr>
      </p:pic>
      <p:cxnSp>
        <p:nvCxnSpPr>
          <p:cNvPr id="6" name="Straight Arrow Connector 5"/>
          <p:cNvCxnSpPr/>
          <p:nvPr/>
        </p:nvCxnSpPr>
        <p:spPr>
          <a:xfrm flipH="1">
            <a:off x="4053840" y="3124200"/>
            <a:ext cx="2118360" cy="6858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H="1">
            <a:off x="3429000" y="1219200"/>
            <a:ext cx="2590800" cy="19050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2209800" y="5257800"/>
            <a:ext cx="3962400" cy="8382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3840480" y="1214735"/>
            <a:ext cx="5151120" cy="830997"/>
          </a:xfrm>
          <a:prstGeom prst="rect">
            <a:avLst/>
          </a:prstGeom>
          <a:noFill/>
        </p:spPr>
        <p:txBody>
          <a:bodyPr wrap="square" rtlCol="0">
            <a:spAutoFit/>
          </a:bodyPr>
          <a:lstStyle/>
          <a:p>
            <a:r>
              <a:rPr lang="en-US" sz="2400" dirty="0" smtClean="0">
                <a:latin typeface="Times New Roman" panose="02020603050405020304" pitchFamily="18" charset="0"/>
                <a:cs typeface="Times New Roman" panose="02020603050405020304" pitchFamily="18" charset="0"/>
              </a:rPr>
              <a:t>Voltage contacts should be mostly on the side of the </a:t>
            </a:r>
            <a:r>
              <a:rPr lang="en-US" sz="2400" dirty="0" err="1" smtClean="0">
                <a:latin typeface="Times New Roman" panose="02020603050405020304" pitchFamily="18" charset="0"/>
                <a:cs typeface="Times New Roman" panose="02020603050405020304" pitchFamily="18" charset="0"/>
              </a:rPr>
              <a:t>Xtal</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
        <p:nvSpPr>
          <p:cNvPr id="15" name="TextBox 14"/>
          <p:cNvSpPr txBox="1"/>
          <p:nvPr/>
        </p:nvSpPr>
        <p:spPr>
          <a:xfrm>
            <a:off x="5638800" y="2674203"/>
            <a:ext cx="3779520" cy="830997"/>
          </a:xfrm>
          <a:prstGeom prst="rect">
            <a:avLst/>
          </a:prstGeom>
          <a:noFill/>
        </p:spPr>
        <p:txBody>
          <a:bodyPr wrap="square" rtlCol="0">
            <a:spAutoFit/>
          </a:bodyPr>
          <a:lstStyle/>
          <a:p>
            <a:r>
              <a:rPr lang="en-US" sz="2400" dirty="0" smtClean="0">
                <a:latin typeface="Times New Roman" panose="02020603050405020304" pitchFamily="18" charset="0"/>
                <a:cs typeface="Times New Roman" panose="02020603050405020304" pitchFamily="18" charset="0"/>
              </a:rPr>
              <a:t>Each current contact should cover the entire end.</a:t>
            </a:r>
            <a:endParaRPr lang="en-US" sz="2400" dirty="0">
              <a:latin typeface="Times New Roman" panose="02020603050405020304" pitchFamily="18" charset="0"/>
              <a:cs typeface="Times New Roman" panose="02020603050405020304" pitchFamily="18" charset="0"/>
            </a:endParaRPr>
          </a:p>
        </p:txBody>
      </p:sp>
      <p:sp>
        <p:nvSpPr>
          <p:cNvPr id="16" name="TextBox 15"/>
          <p:cNvSpPr txBox="1"/>
          <p:nvPr/>
        </p:nvSpPr>
        <p:spPr>
          <a:xfrm>
            <a:off x="5593080" y="4350603"/>
            <a:ext cx="3779520" cy="830997"/>
          </a:xfrm>
          <a:prstGeom prst="rect">
            <a:avLst/>
          </a:prstGeom>
          <a:noFill/>
        </p:spPr>
        <p:txBody>
          <a:bodyPr wrap="square" rtlCol="0">
            <a:spAutoFit/>
          </a:bodyPr>
          <a:lstStyle/>
          <a:p>
            <a:r>
              <a:rPr lang="en-US" sz="2400" dirty="0" smtClean="0">
                <a:latin typeface="Times New Roman" panose="02020603050405020304" pitchFamily="18" charset="0"/>
                <a:cs typeface="Times New Roman" panose="02020603050405020304" pitchFamily="18" charset="0"/>
              </a:rPr>
              <a:t>Au </a:t>
            </a:r>
            <a:r>
              <a:rPr lang="en-US" sz="2400" smtClean="0">
                <a:latin typeface="Times New Roman" panose="02020603050405020304" pitchFamily="18" charset="0"/>
                <a:cs typeface="Times New Roman" panose="02020603050405020304" pitchFamily="18" charset="0"/>
              </a:rPr>
              <a:t>wires should </a:t>
            </a:r>
            <a:r>
              <a:rPr lang="en-US" sz="2400" dirty="0" smtClean="0">
                <a:latin typeface="Times New Roman" panose="02020603050405020304" pitchFamily="18" charset="0"/>
                <a:cs typeface="Times New Roman" panose="02020603050405020304" pitchFamily="18" charset="0"/>
              </a:rPr>
              <a:t>have been annealed with match/lighter.</a:t>
            </a:r>
            <a:endParaRPr lang="en-US" sz="2400" dirty="0">
              <a:latin typeface="Times New Roman" panose="02020603050405020304" pitchFamily="18" charset="0"/>
              <a:cs typeface="Times New Roman" panose="02020603050405020304" pitchFamily="18" charset="0"/>
            </a:endParaRPr>
          </a:p>
        </p:txBody>
      </p:sp>
      <p:sp>
        <p:nvSpPr>
          <p:cNvPr id="17" name="TextBox 16"/>
          <p:cNvSpPr txBox="1"/>
          <p:nvPr/>
        </p:nvSpPr>
        <p:spPr>
          <a:xfrm>
            <a:off x="76200" y="76200"/>
            <a:ext cx="8915400" cy="830997"/>
          </a:xfrm>
          <a:prstGeom prst="rect">
            <a:avLst/>
          </a:prstGeom>
          <a:noFill/>
        </p:spPr>
        <p:txBody>
          <a:bodyPr wrap="square" rtlCol="0">
            <a:spAutoFit/>
          </a:bodyPr>
          <a:lstStyle/>
          <a:p>
            <a:r>
              <a:rPr lang="en-US" sz="2400" dirty="0" smtClean="0">
                <a:solidFill>
                  <a:srgbClr val="0033CC"/>
                </a:solidFill>
                <a:latin typeface="Times New Roman" panose="02020603050405020304" pitchFamily="18" charset="0"/>
                <a:cs typeface="Times New Roman" panose="02020603050405020304" pitchFamily="18" charset="0"/>
              </a:rPr>
              <a:t>Transition metal </a:t>
            </a:r>
            <a:r>
              <a:rPr lang="en-US" sz="2400" dirty="0" err="1" smtClean="0">
                <a:solidFill>
                  <a:srgbClr val="0033CC"/>
                </a:solidFill>
                <a:latin typeface="Times New Roman" panose="02020603050405020304" pitchFamily="18" charset="0"/>
                <a:cs typeface="Times New Roman" panose="02020603050405020304" pitchFamily="18" charset="0"/>
              </a:rPr>
              <a:t>dichalcogenide</a:t>
            </a:r>
            <a:r>
              <a:rPr lang="en-US" sz="2400" dirty="0" smtClean="0">
                <a:solidFill>
                  <a:srgbClr val="0033CC"/>
                </a:solidFill>
                <a:latin typeface="Times New Roman" panose="02020603050405020304" pitchFamily="18" charset="0"/>
                <a:cs typeface="Times New Roman" panose="02020603050405020304" pitchFamily="18" charset="0"/>
              </a:rPr>
              <a:t> </a:t>
            </a:r>
            <a:r>
              <a:rPr lang="en-US" sz="2400" dirty="0" err="1" smtClean="0">
                <a:solidFill>
                  <a:srgbClr val="0033CC"/>
                </a:solidFill>
                <a:latin typeface="Times New Roman" panose="02020603050405020304" pitchFamily="18" charset="0"/>
                <a:cs typeface="Times New Roman" panose="02020603050405020304" pitchFamily="18" charset="0"/>
              </a:rPr>
              <a:t>Xtals</a:t>
            </a:r>
            <a:r>
              <a:rPr lang="en-US" sz="2400" dirty="0" smtClean="0">
                <a:solidFill>
                  <a:srgbClr val="0033CC"/>
                </a:solidFill>
                <a:latin typeface="Times New Roman" panose="02020603050405020304" pitchFamily="18" charset="0"/>
                <a:cs typeface="Times New Roman" panose="02020603050405020304" pitchFamily="18" charset="0"/>
              </a:rPr>
              <a:t> are soft/weak, so better to make a platform where electric leads (Au wires) are first attached.</a:t>
            </a:r>
            <a:endParaRPr lang="en-US" sz="2400" dirty="0">
              <a:solidFill>
                <a:srgbClr val="0033CC"/>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2750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smtClean="0"/>
              <a:t>FZ crystal growth</a:t>
            </a:r>
            <a:endParaRPr lang="en-US" dirty="0"/>
          </a:p>
        </p:txBody>
      </p:sp>
      <p:pic>
        <p:nvPicPr>
          <p:cNvPr id="2050" name="img464821" descr="558fd71d-3d85-417a-93d3-c43dc3f5613d"/>
          <p:cNvPicPr>
            <a:picLocks noChangeAspect="1" noChangeArrowheads="1"/>
          </p:cNvPicPr>
          <p:nvPr/>
        </p:nvPicPr>
        <p:blipFill rotWithShape="1">
          <a:blip r:embed="rId2">
            <a:extLst>
              <a:ext uri="{28A0092B-C50C-407E-A947-70E740481C1C}">
                <a14:useLocalDpi xmlns:a14="http://schemas.microsoft.com/office/drawing/2010/main" val="0"/>
              </a:ext>
            </a:extLst>
          </a:blip>
          <a:srcRect l="6399" t="30303" r="4704" b="9140"/>
          <a:stretch/>
        </p:blipFill>
        <p:spPr bwMode="auto">
          <a:xfrm>
            <a:off x="4800600" y="4823504"/>
            <a:ext cx="4343400" cy="2034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img411376" descr="5a5a032b-d077-422e-9b33-4beed5afbb0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200000">
            <a:off x="1853238" y="3609645"/>
            <a:ext cx="1132225" cy="3467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ontent Placeholder 2"/>
          <p:cNvSpPr>
            <a:spLocks noGrp="1"/>
          </p:cNvSpPr>
          <p:nvPr>
            <p:ph idx="1"/>
          </p:nvPr>
        </p:nvSpPr>
        <p:spPr>
          <a:xfrm>
            <a:off x="-12700" y="838200"/>
            <a:ext cx="9131299" cy="4056536"/>
          </a:xfrm>
        </p:spPr>
        <p:txBody>
          <a:bodyPr>
            <a:normAutofit fontScale="55000" lnSpcReduction="20000"/>
          </a:bodyPr>
          <a:lstStyle/>
          <a:p>
            <a:pPr marL="0" indent="0">
              <a:buNone/>
            </a:pPr>
            <a:r>
              <a:rPr lang="en-US" dirty="0" smtClean="0"/>
              <a:t>Tips for good crystal growth:</a:t>
            </a:r>
          </a:p>
          <a:p>
            <a:r>
              <a:rPr lang="en-US" dirty="0" smtClean="0"/>
              <a:t>Strong and high density feed rod</a:t>
            </a:r>
          </a:p>
          <a:p>
            <a:r>
              <a:rPr lang="en-US" dirty="0" smtClean="0"/>
              <a:t>Good seed crystal and anti-tapered growth at the beginning</a:t>
            </a:r>
          </a:p>
          <a:p>
            <a:r>
              <a:rPr lang="en-US" dirty="0" smtClean="0"/>
              <a:t>Stable and uniform growth</a:t>
            </a:r>
          </a:p>
          <a:p>
            <a:r>
              <a:rPr lang="en-US" dirty="0" smtClean="0">
                <a:solidFill>
                  <a:srgbClr val="FF0000"/>
                </a:solidFill>
              </a:rPr>
              <a:t>Adjust parameters such as heating power and rotation speed super-slowly with a proper prediction of what will happen 20-30 minutes later</a:t>
            </a:r>
          </a:p>
          <a:p>
            <a:r>
              <a:rPr lang="en-US" dirty="0" smtClean="0"/>
              <a:t>If strange shapes form on </a:t>
            </a:r>
            <a:r>
              <a:rPr lang="en-US" dirty="0" err="1" smtClean="0"/>
              <a:t>feedrod</a:t>
            </a:r>
            <a:r>
              <a:rPr lang="en-US" dirty="0" smtClean="0"/>
              <a:t> during growth, lower rotation speed may help to melt it</a:t>
            </a:r>
          </a:p>
          <a:p>
            <a:r>
              <a:rPr lang="en-US" dirty="0" smtClean="0"/>
              <a:t>Necking </a:t>
            </a:r>
            <a:r>
              <a:rPr lang="en-US" dirty="0"/>
              <a:t>in the following picture in the beginning of FZ growth is important to select one </a:t>
            </a:r>
            <a:r>
              <a:rPr lang="en-US" dirty="0" err="1"/>
              <a:t>Xtal</a:t>
            </a:r>
            <a:r>
              <a:rPr lang="en-US" dirty="0"/>
              <a:t> orientation</a:t>
            </a:r>
            <a:r>
              <a:rPr lang="en-US" dirty="0" smtClean="0"/>
              <a:t>.</a:t>
            </a:r>
          </a:p>
          <a:p>
            <a:r>
              <a:rPr lang="en-US" dirty="0"/>
              <a:t>You can use pressure to suppress In oxide evaporation. In oxide evaporation can be different between oxygen and air.  Pressure fluctuation can be also an important parameter that we usually do not consider. Obviously air (from compressor) pressure fluctuation is a lot more than O2 (from a tank) pressure fluctuation. This pressure fluctuation can be positive or negative - a little like thermal fluctuation.</a:t>
            </a:r>
          </a:p>
          <a:p>
            <a:r>
              <a:rPr lang="en-US" dirty="0" smtClean="0"/>
              <a:t>It </a:t>
            </a:r>
            <a:r>
              <a:rPr lang="en-US" dirty="0"/>
              <a:t>is a good idea to vary 2-4 parameters (growth speed, pressure, air/O2 </a:t>
            </a:r>
            <a:r>
              <a:rPr lang="en-US" dirty="0" err="1"/>
              <a:t>etc</a:t>
            </a:r>
            <a:r>
              <a:rPr lang="en-US" dirty="0"/>
              <a:t>) during one growth, so one can compare the effect of various parameters.</a:t>
            </a:r>
          </a:p>
          <a:p>
            <a:endParaRPr lang="en-US" dirty="0" smtClean="0"/>
          </a:p>
          <a:p>
            <a:endParaRPr lang="en-US" dirty="0" smtClean="0">
              <a:solidFill>
                <a:srgbClr val="FF0000"/>
              </a:solidFill>
            </a:endParaRPr>
          </a:p>
        </p:txBody>
      </p:sp>
      <p:pic>
        <p:nvPicPr>
          <p:cNvPr id="1026" name="img139478" descr="78116e46-9d1b-4266-aa1f-f261827dd85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6200000">
            <a:off x="1941806" y="4653302"/>
            <a:ext cx="955088" cy="346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242332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Gas cylinder regulator installation</a:t>
            </a:r>
            <a:endParaRPr lang="en-US" dirty="0"/>
          </a:p>
        </p:txBody>
      </p:sp>
      <p:sp>
        <p:nvSpPr>
          <p:cNvPr id="3" name="Content Placeholder 2"/>
          <p:cNvSpPr>
            <a:spLocks noGrp="1"/>
          </p:cNvSpPr>
          <p:nvPr>
            <p:ph idx="1"/>
          </p:nvPr>
        </p:nvSpPr>
        <p:spPr>
          <a:xfrm>
            <a:off x="0" y="1676400"/>
            <a:ext cx="9144000" cy="4525963"/>
          </a:xfrm>
        </p:spPr>
        <p:txBody>
          <a:bodyPr>
            <a:normAutofit fontScale="92500" lnSpcReduction="10000"/>
          </a:bodyPr>
          <a:lstStyle/>
          <a:p>
            <a:pPr marL="0" indent="0">
              <a:buNone/>
            </a:pPr>
            <a:r>
              <a:rPr lang="en-US" dirty="0" smtClean="0"/>
              <a:t>To prevent contamination of gas in the cylinder, especially for high purity gas:</a:t>
            </a:r>
          </a:p>
          <a:p>
            <a:pPr marL="0" indent="0">
              <a:buNone/>
            </a:pPr>
            <a:endParaRPr lang="en-US" dirty="0" smtClean="0"/>
          </a:p>
          <a:p>
            <a:r>
              <a:rPr lang="en-US" dirty="0" smtClean="0"/>
              <a:t>Connect the regulator to a new cylinder</a:t>
            </a:r>
          </a:p>
          <a:p>
            <a:r>
              <a:rPr lang="en-US" dirty="0">
                <a:solidFill>
                  <a:srgbClr val="FF0000"/>
                </a:solidFill>
              </a:rPr>
              <a:t>First open the regulator valve fully. </a:t>
            </a:r>
          </a:p>
          <a:p>
            <a:r>
              <a:rPr lang="en-US" dirty="0" smtClean="0"/>
              <a:t>Open the main valve of the cylinder, let the gas flush through the regulator for 5 sec</a:t>
            </a:r>
          </a:p>
          <a:p>
            <a:r>
              <a:rPr lang="en-US" dirty="0" smtClean="0"/>
              <a:t>Close the regulator valve</a:t>
            </a:r>
          </a:p>
          <a:p>
            <a:r>
              <a:rPr lang="en-US" dirty="0" smtClean="0"/>
              <a:t>Close the main valve of the cylinder</a:t>
            </a:r>
            <a:endParaRPr lang="en-US" dirty="0"/>
          </a:p>
        </p:txBody>
      </p:sp>
    </p:spTree>
    <p:extLst>
      <p:ext uri="{BB962C8B-B14F-4D97-AF65-F5344CB8AC3E}">
        <p14:creationId xmlns:p14="http://schemas.microsoft.com/office/powerpoint/2010/main" val="22727904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TotalTime>
  <Words>1127</Words>
  <Application>Microsoft Office PowerPoint</Application>
  <PresentationFormat>On-screen Show (4:3)</PresentationFormat>
  <Paragraphs>90</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宋体</vt:lpstr>
      <vt:lpstr>Arial</vt:lpstr>
      <vt:lpstr>Calibri</vt:lpstr>
      <vt:lpstr>Times New Roman</vt:lpstr>
      <vt:lpstr>Office Theme</vt:lpstr>
      <vt:lpstr>Lab rules</vt:lpstr>
      <vt:lpstr>Lab rules</vt:lpstr>
      <vt:lpstr>Lab rules</vt:lpstr>
      <vt:lpstr>Lab rules</vt:lpstr>
      <vt:lpstr>Lab rules</vt:lpstr>
      <vt:lpstr>PowerPoint Presentation</vt:lpstr>
      <vt:lpstr>PowerPoint Presentation</vt:lpstr>
      <vt:lpstr>FZ crystal growth</vt:lpstr>
      <vt:lpstr>Gas cylinder regulator installation</vt:lpstr>
      <vt:lpstr>Forming gas</vt:lpstr>
      <vt:lpstr>Oxygen annealing furnace</vt:lpstr>
      <vt:lpstr>Using HP gas for FZ</vt:lpstr>
      <vt:lpstr>Contamination of chemicals</vt:lpstr>
      <vt:lpstr>Standard lab goods</vt:lpstr>
      <vt:lpstr>Reference book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Gas cylinder regulator installation</dc:title>
  <dc:creator>R</dc:creator>
  <cp:lastModifiedBy>Rongwei Hu</cp:lastModifiedBy>
  <cp:revision>33</cp:revision>
  <dcterms:created xsi:type="dcterms:W3CDTF">2006-08-16T00:00:00Z</dcterms:created>
  <dcterms:modified xsi:type="dcterms:W3CDTF">2017-01-18T15:14:49Z</dcterms:modified>
</cp:coreProperties>
</file>